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5"/>
  </p:notesMasterIdLst>
  <p:sldIdLst>
    <p:sldId id="324" r:id="rId2"/>
    <p:sldId id="278" r:id="rId3"/>
    <p:sldId id="279" r:id="rId4"/>
    <p:sldId id="280" r:id="rId5"/>
    <p:sldId id="281" r:id="rId6"/>
    <p:sldId id="282" r:id="rId7"/>
    <p:sldId id="263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06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50" d="100"/>
          <a:sy n="50" d="100"/>
        </p:scale>
        <p:origin x="-24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02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 dirty="0"/>
              <a:t>Úbytek hmotnosti ocelí</a:t>
            </a:r>
          </a:p>
        </c:rich>
      </c:tx>
      <c:layout>
        <c:manualLayout>
          <c:xMode val="edge"/>
          <c:yMode val="edge"/>
          <c:x val="0.37065948855989239"/>
          <c:y val="7.115237618731416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291798833202723E-2"/>
          <c:y val="0.15690018642774547"/>
          <c:w val="0.89019685039370078"/>
          <c:h val="0.72088764946048411"/>
        </c:manualLayout>
      </c:layout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List1!$B$9:$B$20</c:f>
              <c:numCache>
                <c:formatCode>General</c:formatCode>
                <c:ptCount val="12"/>
                <c:pt idx="1">
                  <c:v>15</c:v>
                </c:pt>
                <c:pt idx="2">
                  <c:v>16.7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</c:numCache>
            </c:numRef>
          </c:xVal>
          <c:yVal>
            <c:numRef>
              <c:f>List1!$C$9:$C$20</c:f>
              <c:numCache>
                <c:formatCode>General</c:formatCode>
                <c:ptCount val="12"/>
                <c:pt idx="1">
                  <c:v>60</c:v>
                </c:pt>
                <c:pt idx="2">
                  <c:v>35</c:v>
                </c:pt>
                <c:pt idx="3">
                  <c:v>15</c:v>
                </c:pt>
                <c:pt idx="4">
                  <c:v>8.3000000000000007</c:v>
                </c:pt>
                <c:pt idx="5">
                  <c:v>6.5</c:v>
                </c:pt>
                <c:pt idx="6">
                  <c:v>5.5</c:v>
                </c:pt>
                <c:pt idx="7">
                  <c:v>4.7</c:v>
                </c:pt>
                <c:pt idx="8">
                  <c:v>4</c:v>
                </c:pt>
                <c:pt idx="9">
                  <c:v>3.5</c:v>
                </c:pt>
                <c:pt idx="10">
                  <c:v>3.2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8068480"/>
        <c:axId val="448063384"/>
      </c:scatterChart>
      <c:valAx>
        <c:axId val="44806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400" baseline="0" dirty="0"/>
                  <a:t>Obsah </a:t>
                </a:r>
                <a:r>
                  <a:rPr lang="cs-CZ" sz="2400" baseline="0" dirty="0" err="1" smtClean="0"/>
                  <a:t>Cr</a:t>
                </a:r>
                <a:r>
                  <a:rPr lang="cs-CZ" sz="2400" baseline="0" dirty="0" smtClean="0"/>
                  <a:t> </a:t>
                </a:r>
                <a:r>
                  <a:rPr lang="cs-CZ" sz="2400" baseline="0" dirty="0"/>
                  <a:t>(%)</a:t>
                </a:r>
                <a:endParaRPr lang="en-US" sz="2400" baseline="0" dirty="0"/>
              </a:p>
            </c:rich>
          </c:tx>
          <c:layout>
            <c:manualLayout>
              <c:xMode val="edge"/>
              <c:yMode val="edge"/>
              <c:x val="0.40493711982684627"/>
              <c:y val="0.919343058516286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8063384"/>
        <c:crosses val="autoZero"/>
        <c:crossBetween val="midCat"/>
      </c:valAx>
      <c:valAx>
        <c:axId val="448063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800"/>
                  <a:t>Úbytek hmotnosti </a:t>
                </a:r>
                <a:r>
                  <a:rPr lang="cs-CZ" sz="1800">
                    <a:latin typeface="Calibri" panose="020F0502020204030204" pitchFamily="34" charset="0"/>
                  </a:rPr>
                  <a:t>[</a:t>
                </a:r>
                <a:r>
                  <a:rPr lang="cs-CZ" sz="1800"/>
                  <a:t>mg/cm</a:t>
                </a:r>
                <a:r>
                  <a:rPr lang="cs-CZ" sz="1800" baseline="30000"/>
                  <a:t>2</a:t>
                </a:r>
                <a:r>
                  <a:rPr lang="cs-CZ" sz="1800">
                    <a:latin typeface="Calibri" panose="020F0502020204030204" pitchFamily="34" charset="0"/>
                  </a:rPr>
                  <a:t>] (650 °C, 6 h)</a:t>
                </a:r>
                <a:endParaRPr lang="cs-CZ" sz="1800"/>
              </a:p>
            </c:rich>
          </c:tx>
          <c:layout>
            <c:manualLayout>
              <c:xMode val="edge"/>
              <c:yMode val="edge"/>
              <c:x val="7.7035986615417147E-4"/>
              <c:y val="0.2192124804329528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8068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i="0" u="none" strike="noStrike" baseline="0" dirty="0">
                <a:effectLst/>
              </a:rPr>
              <a:t>Oblast vysokoteplotní chlorové koroze</a:t>
            </a:r>
            <a:endParaRPr lang="cs-CZ" sz="28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624753243872682"/>
          <c:y val="0.17196625324389669"/>
          <c:w val="0.81862729658792655"/>
          <c:h val="0.72526483639963191"/>
        </c:manualLayout>
      </c:layout>
      <c:lineChart>
        <c:grouping val="standard"/>
        <c:varyColors val="0"/>
        <c:ser>
          <c:idx val="1"/>
          <c:order val="0"/>
          <c:tx>
            <c:strRef>
              <c:f>List1!$E$7</c:f>
              <c:strCache>
                <c:ptCount val="1"/>
                <c:pt idx="0">
                  <c:v>spal 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List1!$D$8:$D$12</c:f>
              <c:numCache>
                <c:formatCode>General</c:formatCode>
                <c:ptCount val="5"/>
                <c:pt idx="0">
                  <c:v>200</c:v>
                </c:pt>
                <c:pt idx="1">
                  <c:v>300</c:v>
                </c:pt>
                <c:pt idx="2">
                  <c:v>400</c:v>
                </c:pt>
                <c:pt idx="3">
                  <c:v>500</c:v>
                </c:pt>
                <c:pt idx="4">
                  <c:v>600</c:v>
                </c:pt>
              </c:numCache>
            </c:numRef>
          </c:cat>
          <c:val>
            <c:numRef>
              <c:f>List1!$E$8:$E$12</c:f>
              <c:numCache>
                <c:formatCode>General</c:formatCode>
                <c:ptCount val="5"/>
                <c:pt idx="0">
                  <c:v>1167</c:v>
                </c:pt>
                <c:pt idx="1">
                  <c:v>967</c:v>
                </c:pt>
                <c:pt idx="2">
                  <c:v>767</c:v>
                </c:pt>
                <c:pt idx="3">
                  <c:v>550</c:v>
                </c:pt>
                <c:pt idx="4">
                  <c:v>350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List1!$F$7</c:f>
              <c:strCache>
                <c:ptCount val="1"/>
                <c:pt idx="0">
                  <c:v>spal 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List1!$D$8:$D$12</c:f>
              <c:numCache>
                <c:formatCode>General</c:formatCode>
                <c:ptCount val="5"/>
                <c:pt idx="0">
                  <c:v>200</c:v>
                </c:pt>
                <c:pt idx="1">
                  <c:v>300</c:v>
                </c:pt>
                <c:pt idx="2">
                  <c:v>400</c:v>
                </c:pt>
                <c:pt idx="3">
                  <c:v>500</c:v>
                </c:pt>
                <c:pt idx="4">
                  <c:v>600</c:v>
                </c:pt>
              </c:numCache>
            </c:numRef>
          </c:cat>
          <c:val>
            <c:numRef>
              <c:f>List1!$F$8:$F$12</c:f>
              <c:numCache>
                <c:formatCode>General</c:formatCode>
                <c:ptCount val="5"/>
                <c:pt idx="1">
                  <c:v>967</c:v>
                </c:pt>
                <c:pt idx="2">
                  <c:v>840</c:v>
                </c:pt>
                <c:pt idx="3">
                  <c:v>766</c:v>
                </c:pt>
                <c:pt idx="4">
                  <c:v>720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8064560"/>
        <c:axId val="448068872"/>
      </c:lineChart>
      <c:catAx>
        <c:axId val="448064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800"/>
                  <a:t>Teplota povrchu teplosměnné plochy (°C)</a:t>
                </a:r>
              </a:p>
            </c:rich>
          </c:tx>
          <c:layout>
            <c:manualLayout>
              <c:xMode val="edge"/>
              <c:yMode val="edge"/>
              <c:x val="0.30876305250576075"/>
              <c:y val="0.821795064161804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8068872"/>
        <c:crosses val="autoZero"/>
        <c:auto val="1"/>
        <c:lblAlgn val="ctr"/>
        <c:lblOffset val="100"/>
        <c:noMultiLvlLbl val="0"/>
      </c:catAx>
      <c:valAx>
        <c:axId val="448068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400"/>
                  <a:t>Teplota</a:t>
                </a:r>
                <a:r>
                  <a:rPr lang="cs-CZ" sz="2400" baseline="0"/>
                  <a:t> spalin (°C)</a:t>
                </a:r>
                <a:endParaRPr lang="cs-CZ" sz="2400"/>
              </a:p>
            </c:rich>
          </c:tx>
          <c:layout>
            <c:manualLayout>
              <c:xMode val="edge"/>
              <c:yMode val="edge"/>
              <c:x val="4.2838938812945773E-2"/>
              <c:y val="0.3651084717046250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806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2400" dirty="0"/>
              <a:t>Koncentrace chloru ve spalinách (mg/Nm</a:t>
            </a:r>
            <a:r>
              <a:rPr lang="cs-CZ" sz="2400" baseline="30000" dirty="0"/>
              <a:t>3</a:t>
            </a:r>
            <a:r>
              <a:rPr lang="cs-CZ" sz="2400" dirty="0"/>
              <a:t>) v závislosti na obsahu chloru (%) v </a:t>
            </a:r>
            <a:r>
              <a:rPr lang="cs-CZ" sz="2400" b="1" i="0" u="none" strike="noStrike" kern="1200" baseline="0" dirty="0" smtClean="0">
                <a:solidFill>
                  <a:srgbClr val="44546A"/>
                </a:solidFill>
                <a:latin typeface="+mn-lt"/>
                <a:ea typeface="+mn-ea"/>
                <a:cs typeface="+mn-cs"/>
              </a:rPr>
              <a:t>TAP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Hnědé uhlí + </a:t>
            </a:r>
            <a:r>
              <a:rPr lang="cs-CZ" sz="2400" b="1" i="0" u="none" strike="noStrike" kern="1200" baseline="0" dirty="0" smtClean="0">
                <a:solidFill>
                  <a:srgbClr val="44546A"/>
                </a:solidFill>
                <a:latin typeface="+mn-lt"/>
                <a:ea typeface="+mn-ea"/>
                <a:cs typeface="+mn-cs"/>
              </a:rPr>
              <a:t>TAP</a:t>
            </a:r>
            <a:r>
              <a:rPr lang="cs-CZ" sz="2400" dirty="0" smtClean="0"/>
              <a:t> </a:t>
            </a:r>
            <a:r>
              <a:rPr lang="cs-CZ" sz="2400" dirty="0"/>
              <a:t>- 3% tepelného výkonu kotle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1"/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'Graf 3% '!$C$14:$C$22</c:f>
              <c:numCache>
                <c:formatCode>#,##0.00</c:formatCode>
                <c:ptCount val="9"/>
                <c:pt idx="0" formatCode="General">
                  <c:v>4.4000000000000003E-3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2</c:v>
                </c:pt>
                <c:pt idx="8">
                  <c:v>2.5</c:v>
                </c:pt>
              </c:numCache>
            </c:numRef>
          </c:cat>
          <c:val>
            <c:numRef>
              <c:f>'Graf 3% '!$D$14:$D$22</c:f>
              <c:numCache>
                <c:formatCode>General</c:formatCode>
                <c:ptCount val="9"/>
                <c:pt idx="0">
                  <c:v>6.8</c:v>
                </c:pt>
                <c:pt idx="1">
                  <c:v>13.9</c:v>
                </c:pt>
                <c:pt idx="2">
                  <c:v>21.2</c:v>
                </c:pt>
                <c:pt idx="3">
                  <c:v>28.5</c:v>
                </c:pt>
                <c:pt idx="4">
                  <c:v>35.799999999999997</c:v>
                </c:pt>
                <c:pt idx="5">
                  <c:v>43.1</c:v>
                </c:pt>
                <c:pt idx="6">
                  <c:v>54.4</c:v>
                </c:pt>
                <c:pt idx="7">
                  <c:v>65.099999999999994</c:v>
                </c:pt>
                <c:pt idx="8">
                  <c:v>79.7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42804568"/>
        <c:axId val="50064533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31750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'Graf 3% '!$C$14:$C$22</c15:sqref>
                        </c15:formulaRef>
                      </c:ext>
                    </c:extLst>
                    <c:numCache>
                      <c:formatCode>#,##0.00</c:formatCode>
                      <c:ptCount val="9"/>
                      <c:pt idx="0" formatCode="General">
                        <c:v>4.4000000000000003E-3</c:v>
                      </c:pt>
                      <c:pt idx="1">
                        <c:v>0.25</c:v>
                      </c:pt>
                      <c:pt idx="2">
                        <c:v>0.5</c:v>
                      </c:pt>
                      <c:pt idx="3">
                        <c:v>0.75</c:v>
                      </c:pt>
                      <c:pt idx="4">
                        <c:v>1</c:v>
                      </c:pt>
                      <c:pt idx="5">
                        <c:v>1.25</c:v>
                      </c:pt>
                      <c:pt idx="6">
                        <c:v>1.5</c:v>
                      </c:pt>
                      <c:pt idx="7">
                        <c:v>2</c:v>
                      </c:pt>
                      <c:pt idx="8">
                        <c:v>2.5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'Graf 3% '!$C$14:$C$22</c15:sqref>
                        </c15:formulaRef>
                      </c:ext>
                    </c:extLst>
                    <c:numCache>
                      <c:formatCode>#,##0.00</c:formatCode>
                      <c:ptCount val="9"/>
                      <c:pt idx="0" formatCode="General">
                        <c:v>4.4000000000000003E-3</c:v>
                      </c:pt>
                      <c:pt idx="1">
                        <c:v>0.25</c:v>
                      </c:pt>
                      <c:pt idx="2">
                        <c:v>0.5</c:v>
                      </c:pt>
                      <c:pt idx="3">
                        <c:v>0.75</c:v>
                      </c:pt>
                      <c:pt idx="4">
                        <c:v>1</c:v>
                      </c:pt>
                      <c:pt idx="5">
                        <c:v>1.25</c:v>
                      </c:pt>
                      <c:pt idx="6">
                        <c:v>1.5</c:v>
                      </c:pt>
                      <c:pt idx="7">
                        <c:v>2</c:v>
                      </c:pt>
                      <c:pt idx="8">
                        <c:v>2.5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442804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Obsah</a:t>
                </a:r>
                <a:r>
                  <a:rPr lang="cs-CZ" sz="2400"/>
                  <a:t> Cl v TAP (%)</a:t>
                </a:r>
                <a:endParaRPr lang="en-US" sz="2400"/>
              </a:p>
            </c:rich>
          </c:tx>
          <c:layout>
            <c:manualLayout>
              <c:xMode val="edge"/>
              <c:yMode val="edge"/>
              <c:x val="0.43543354656547367"/>
              <c:y val="0.9276859873137206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0645336"/>
        <c:crosses val="autoZero"/>
        <c:auto val="1"/>
        <c:lblAlgn val="ctr"/>
        <c:lblOffset val="100"/>
        <c:noMultiLvlLbl val="0"/>
      </c:catAx>
      <c:valAx>
        <c:axId val="50064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400"/>
                  <a:t>Koncentrace Cl ve spalinách (mg/Nm</a:t>
                </a:r>
                <a:r>
                  <a:rPr lang="cs-CZ" sz="2400" baseline="30000"/>
                  <a:t>3</a:t>
                </a:r>
                <a:r>
                  <a:rPr lang="cs-CZ" sz="2400"/>
                  <a:t>)</a:t>
                </a:r>
              </a:p>
            </c:rich>
          </c:tx>
          <c:layout>
            <c:manualLayout>
              <c:xMode val="edge"/>
              <c:yMode val="edge"/>
              <c:x val="1.3880894821903522E-2"/>
              <c:y val="0.268843218111616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804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2400" dirty="0"/>
              <a:t>Koncentrace chloru ve spalinách (mg/Nm</a:t>
            </a:r>
            <a:r>
              <a:rPr lang="cs-CZ" sz="2400" baseline="30000" dirty="0"/>
              <a:t>3</a:t>
            </a:r>
            <a:r>
              <a:rPr lang="cs-CZ" sz="2400" dirty="0"/>
              <a:t>) v závislosti na obsahu chloru (%) v </a:t>
            </a:r>
            <a:r>
              <a:rPr lang="cs-CZ" sz="2400" b="1" i="0" u="none" strike="noStrike" kern="1200" baseline="0" dirty="0" smtClean="0">
                <a:solidFill>
                  <a:srgbClr val="44546A"/>
                </a:solidFill>
                <a:latin typeface="+mn-lt"/>
                <a:ea typeface="+mn-ea"/>
                <a:cs typeface="+mn-cs"/>
              </a:rPr>
              <a:t>TAP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Hnědé uhlí + </a:t>
            </a:r>
            <a:r>
              <a:rPr lang="cs-CZ" sz="2400" b="1" i="0" u="none" strike="noStrike" kern="1200" baseline="0" dirty="0" smtClean="0">
                <a:solidFill>
                  <a:srgbClr val="44546A"/>
                </a:solidFill>
                <a:latin typeface="+mn-lt"/>
                <a:ea typeface="+mn-ea"/>
                <a:cs typeface="+mn-cs"/>
              </a:rPr>
              <a:t>TAP</a:t>
            </a:r>
            <a:r>
              <a:rPr lang="cs-CZ" sz="2400" dirty="0" smtClean="0"/>
              <a:t> </a:t>
            </a:r>
            <a:r>
              <a:rPr lang="cs-CZ" sz="2400" dirty="0"/>
              <a:t>-5% tepelného výkonu kotle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099451630184656"/>
          <c:y val="0.22315965823421008"/>
          <c:w val="0.84762568157006324"/>
          <c:h val="0.49814156475121463"/>
        </c:manualLayout>
      </c:layout>
      <c:lineChart>
        <c:grouping val="standard"/>
        <c:varyColors val="0"/>
        <c:ser>
          <c:idx val="1"/>
          <c:order val="1"/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'Graf 5% '!$C$14:$C$22</c:f>
              <c:numCache>
                <c:formatCode>#,##0.00</c:formatCode>
                <c:ptCount val="9"/>
                <c:pt idx="0" formatCode="General">
                  <c:v>4.4000000000000003E-3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2</c:v>
                </c:pt>
                <c:pt idx="8">
                  <c:v>2.5</c:v>
                </c:pt>
              </c:numCache>
            </c:numRef>
          </c:cat>
          <c:val>
            <c:numRef>
              <c:f>'Graf 5% '!$D$14:$D$22</c:f>
              <c:numCache>
                <c:formatCode>General</c:formatCode>
                <c:ptCount val="9"/>
                <c:pt idx="0">
                  <c:v>6.8</c:v>
                </c:pt>
                <c:pt idx="1">
                  <c:v>18.7</c:v>
                </c:pt>
                <c:pt idx="2">
                  <c:v>31</c:v>
                </c:pt>
                <c:pt idx="3">
                  <c:v>43.2</c:v>
                </c:pt>
                <c:pt idx="4">
                  <c:v>55.5</c:v>
                </c:pt>
                <c:pt idx="5">
                  <c:v>67.7</c:v>
                </c:pt>
                <c:pt idx="6">
                  <c:v>79.900000000000006</c:v>
                </c:pt>
                <c:pt idx="7">
                  <c:v>104.4</c:v>
                </c:pt>
                <c:pt idx="8">
                  <c:v>128.9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00647688"/>
        <c:axId val="50064808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31750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'Graf 5% '!$C$14:$C$22</c15:sqref>
                        </c15:formulaRef>
                      </c:ext>
                    </c:extLst>
                    <c:numCache>
                      <c:formatCode>#,##0.00</c:formatCode>
                      <c:ptCount val="9"/>
                      <c:pt idx="0" formatCode="General">
                        <c:v>4.4000000000000003E-3</c:v>
                      </c:pt>
                      <c:pt idx="1">
                        <c:v>0.25</c:v>
                      </c:pt>
                      <c:pt idx="2">
                        <c:v>0.5</c:v>
                      </c:pt>
                      <c:pt idx="3">
                        <c:v>0.75</c:v>
                      </c:pt>
                      <c:pt idx="4">
                        <c:v>1</c:v>
                      </c:pt>
                      <c:pt idx="5">
                        <c:v>1.25</c:v>
                      </c:pt>
                      <c:pt idx="6">
                        <c:v>1.5</c:v>
                      </c:pt>
                      <c:pt idx="7">
                        <c:v>2</c:v>
                      </c:pt>
                      <c:pt idx="8">
                        <c:v>2.5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'Graf 5% '!$C$14:$C$22</c15:sqref>
                        </c15:formulaRef>
                      </c:ext>
                    </c:extLst>
                    <c:numCache>
                      <c:formatCode>#,##0.00</c:formatCode>
                      <c:ptCount val="9"/>
                      <c:pt idx="0" formatCode="General">
                        <c:v>4.4000000000000003E-3</c:v>
                      </c:pt>
                      <c:pt idx="1">
                        <c:v>0.25</c:v>
                      </c:pt>
                      <c:pt idx="2">
                        <c:v>0.5</c:v>
                      </c:pt>
                      <c:pt idx="3">
                        <c:v>0.75</c:v>
                      </c:pt>
                      <c:pt idx="4">
                        <c:v>1</c:v>
                      </c:pt>
                      <c:pt idx="5">
                        <c:v>1.25</c:v>
                      </c:pt>
                      <c:pt idx="6">
                        <c:v>1.5</c:v>
                      </c:pt>
                      <c:pt idx="7">
                        <c:v>2</c:v>
                      </c:pt>
                      <c:pt idx="8">
                        <c:v>2.5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500647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Obsah</a:t>
                </a:r>
                <a:r>
                  <a:rPr lang="cs-CZ" sz="2400"/>
                  <a:t> Cl v TAP (%)</a:t>
                </a:r>
                <a:endParaRPr lang="en-US" sz="2400"/>
              </a:p>
            </c:rich>
          </c:tx>
          <c:layout>
            <c:manualLayout>
              <c:xMode val="edge"/>
              <c:yMode val="edge"/>
              <c:x val="0.43543354656547367"/>
              <c:y val="0.9276859873137206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0648080"/>
        <c:crosses val="autoZero"/>
        <c:auto val="1"/>
        <c:lblAlgn val="ctr"/>
        <c:lblOffset val="100"/>
        <c:noMultiLvlLbl val="0"/>
      </c:catAx>
      <c:valAx>
        <c:axId val="50064808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  <a:alpha val="97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2400"/>
                  <a:t>Koncentrace Cl ve spalinách (mg/Nm</a:t>
                </a:r>
                <a:r>
                  <a:rPr lang="cs-CZ" sz="2400" baseline="30000"/>
                  <a:t>3</a:t>
                </a:r>
                <a:r>
                  <a:rPr lang="cs-CZ" sz="2400"/>
                  <a:t>)</a:t>
                </a:r>
              </a:p>
            </c:rich>
          </c:tx>
          <c:layout>
            <c:manualLayout>
              <c:xMode val="edge"/>
              <c:yMode val="edge"/>
              <c:x val="1.3880894821903522E-2"/>
              <c:y val="0.268843218111616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00647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0.61458</cdr:x>
      <cdr:y>0.27813</cdr:y>
    </cdr:from>
    <cdr:to>
      <cdr:x>0.81458</cdr:x>
      <cdr:y>0.34134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809875" y="1047750"/>
          <a:ext cx="9144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0.54167</cdr:x>
      <cdr:y>0.2225</cdr:y>
    </cdr:from>
    <cdr:to>
      <cdr:x>0.76667</cdr:x>
      <cdr:y>0.29836</cdr:y>
    </cdr:to>
    <cdr:sp macro="" textlink="">
      <cdr:nvSpPr>
        <cdr:cNvPr id="3" name="Obdélník 2"/>
        <cdr:cNvSpPr/>
      </cdr:nvSpPr>
      <cdr:spPr>
        <a:xfrm xmlns:a="http://schemas.openxmlformats.org/drawingml/2006/main">
          <a:off x="2476500" y="838201"/>
          <a:ext cx="1028700" cy="28575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sz="2800" baseline="0" dirty="0">
              <a:solidFill>
                <a:sysClr val="windowText" lastClr="000000"/>
              </a:solidFill>
            </a:rPr>
            <a:t>Oblast koroze</a:t>
          </a:r>
        </a:p>
      </cdr:txBody>
    </cdr:sp>
  </cdr:relSizeAnchor>
  <cdr:relSizeAnchor xmlns:cdr="http://schemas.openxmlformats.org/drawingml/2006/chartDrawing">
    <cdr:from>
      <cdr:x>0.27083</cdr:x>
      <cdr:y>0.55879</cdr:y>
    </cdr:from>
    <cdr:to>
      <cdr:x>0.56557</cdr:x>
      <cdr:y>0.712</cdr:y>
    </cdr:to>
    <cdr:sp macro="" textlink="">
      <cdr:nvSpPr>
        <cdr:cNvPr id="4" name="Obdélník 3"/>
        <cdr:cNvSpPr/>
      </cdr:nvSpPr>
      <cdr:spPr>
        <a:xfrm xmlns:a="http://schemas.openxmlformats.org/drawingml/2006/main">
          <a:off x="2747332" y="3277224"/>
          <a:ext cx="2989893" cy="8985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sz="2800" baseline="0" dirty="0">
              <a:solidFill>
                <a:sysClr val="windowText" lastClr="000000"/>
              </a:solidFill>
            </a:rPr>
            <a:t>Oblast bez koroze</a:t>
          </a:r>
        </a:p>
      </cdr:txBody>
    </cdr:sp>
  </cdr:relSizeAnchor>
  <cdr:relSizeAnchor xmlns:cdr="http://schemas.openxmlformats.org/drawingml/2006/chartDrawing">
    <cdr:from>
      <cdr:x>0.70748</cdr:x>
      <cdr:y>0.5</cdr:y>
    </cdr:from>
    <cdr:to>
      <cdr:x>1</cdr:x>
      <cdr:y>0.63404</cdr:y>
    </cdr:to>
    <cdr:sp macro="" textlink="">
      <cdr:nvSpPr>
        <cdr:cNvPr id="6" name="Obdélník 5"/>
        <cdr:cNvSpPr/>
      </cdr:nvSpPr>
      <cdr:spPr>
        <a:xfrm xmlns:a="http://schemas.openxmlformats.org/drawingml/2006/main">
          <a:off x="7176789" y="2932430"/>
          <a:ext cx="2967335" cy="78613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cs-CZ" sz="2800" baseline="0" dirty="0">
              <a:solidFill>
                <a:sysClr val="windowText" lastClr="000000"/>
              </a:solidFill>
            </a:rPr>
            <a:t>Přechodová oblast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9E9E-135F-4886-A44B-1DDB3295678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F4A9B-8840-44D3-9D91-9DB67D1958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0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56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3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48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53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18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09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9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1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8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19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681A7-B286-4BF2-88D5-546F33DBB779}" type="datetimeFigureOut">
              <a:rPr lang="cs-CZ" smtClean="0"/>
              <a:t>4. 10. 2016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2012-0166-4765-801A-95BEDF6032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48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1816930" y="4313995"/>
            <a:ext cx="8496944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CH" sz="1800" dirty="0" err="1">
                <a:solidFill>
                  <a:schemeClr val="tx1"/>
                </a:solidFill>
                <a:latin typeface="Trebuchet MS"/>
              </a:rPr>
              <a:t>Sdružení</a:t>
            </a:r>
            <a:r>
              <a:rPr lang="de-CH" sz="1800" dirty="0">
                <a:solidFill>
                  <a:schemeClr val="tx1"/>
                </a:solidFill>
                <a:latin typeface="Trebuchet MS"/>
              </a:rPr>
              <a:t> </a:t>
            </a:r>
            <a:r>
              <a:rPr lang="de-CH" sz="1800" dirty="0" err="1">
                <a:solidFill>
                  <a:schemeClr val="tx1"/>
                </a:solidFill>
                <a:latin typeface="Trebuchet MS"/>
              </a:rPr>
              <a:t>provozovatelů</a:t>
            </a:r>
            <a:r>
              <a:rPr lang="de-CH" sz="1800" dirty="0">
                <a:solidFill>
                  <a:schemeClr val="tx1"/>
                </a:solidFill>
                <a:latin typeface="Trebuchet MS"/>
              </a:rPr>
              <a:t> </a:t>
            </a:r>
            <a:r>
              <a:rPr lang="de-CH" sz="1800" dirty="0" err="1">
                <a:solidFill>
                  <a:schemeClr val="tx1"/>
                </a:solidFill>
                <a:latin typeface="Trebuchet MS"/>
              </a:rPr>
              <a:t>technologií</a:t>
            </a:r>
            <a:r>
              <a:rPr lang="cs-CZ" sz="1800" dirty="0">
                <a:solidFill>
                  <a:schemeClr val="tx1"/>
                </a:solidFill>
                <a:latin typeface="Trebuchet MS"/>
              </a:rPr>
              <a:t> </a:t>
            </a:r>
            <a:r>
              <a:rPr lang="de-CH" sz="1800" dirty="0">
                <a:solidFill>
                  <a:schemeClr val="tx1"/>
                </a:solidFill>
                <a:latin typeface="Trebuchet MS"/>
              </a:rPr>
              <a:t>pro </a:t>
            </a:r>
            <a:r>
              <a:rPr lang="de-CH" sz="1800" dirty="0" err="1">
                <a:solidFill>
                  <a:schemeClr val="tx1"/>
                </a:solidFill>
                <a:latin typeface="Trebuchet MS"/>
              </a:rPr>
              <a:t>ekologické</a:t>
            </a:r>
            <a:r>
              <a:rPr lang="de-CH" sz="1800" dirty="0">
                <a:solidFill>
                  <a:schemeClr val="tx1"/>
                </a:solidFill>
                <a:latin typeface="Trebuchet MS"/>
              </a:rPr>
              <a:t> </a:t>
            </a:r>
            <a:r>
              <a:rPr lang="de-CH" sz="1800" dirty="0" err="1">
                <a:solidFill>
                  <a:schemeClr val="tx1"/>
                </a:solidFill>
                <a:latin typeface="Trebuchet MS"/>
              </a:rPr>
              <a:t>využívání</a:t>
            </a:r>
            <a:r>
              <a:rPr lang="de-CH" sz="1800" dirty="0">
                <a:solidFill>
                  <a:schemeClr val="tx1"/>
                </a:solidFill>
                <a:latin typeface="Trebuchet MS"/>
              </a:rPr>
              <a:t> </a:t>
            </a:r>
            <a:r>
              <a:rPr lang="de-CH" sz="1800" dirty="0" err="1">
                <a:solidFill>
                  <a:schemeClr val="tx1"/>
                </a:solidFill>
                <a:latin typeface="Trebuchet MS"/>
              </a:rPr>
              <a:t>odpadů</a:t>
            </a:r>
            <a:r>
              <a:rPr lang="de-CH" sz="1800" dirty="0">
                <a:solidFill>
                  <a:schemeClr val="tx1"/>
                </a:solidFill>
                <a:latin typeface="Trebuchet MS"/>
              </a:rPr>
              <a:t> v </a:t>
            </a:r>
            <a:r>
              <a:rPr lang="cs-CZ" sz="1800" dirty="0">
                <a:solidFill>
                  <a:schemeClr val="tx1"/>
                </a:solidFill>
                <a:latin typeface="Trebuchet MS"/>
              </a:rPr>
              <a:t>ČR </a:t>
            </a:r>
            <a:r>
              <a:rPr lang="de-CH" sz="1800" dirty="0">
                <a:solidFill>
                  <a:schemeClr val="tx1"/>
                </a:solidFill>
                <a:latin typeface="Trebuchet MS"/>
              </a:rPr>
              <a:t>(STEO)</a:t>
            </a:r>
            <a:r>
              <a:rPr lang="cs-CZ" sz="1800" dirty="0">
                <a:solidFill>
                  <a:schemeClr val="tx1"/>
                </a:solidFill>
                <a:latin typeface="Trebuchet MS"/>
              </a:rPr>
              <a:t/>
            </a:r>
            <a:br>
              <a:rPr lang="cs-CZ" sz="1800" dirty="0">
                <a:solidFill>
                  <a:schemeClr val="tx1"/>
                </a:solidFill>
                <a:latin typeface="Trebuchet MS"/>
              </a:rPr>
            </a:br>
            <a:r>
              <a:rPr lang="en-US" sz="1800" dirty="0">
                <a:solidFill>
                  <a:schemeClr val="tx1"/>
                </a:solidFill>
                <a:latin typeface="Trebuchet MS"/>
              </a:rPr>
              <a:t>28. </a:t>
            </a:r>
            <a:r>
              <a:rPr lang="en-US" sz="1800" dirty="0" err="1">
                <a:solidFill>
                  <a:schemeClr val="tx1"/>
                </a:solidFill>
                <a:latin typeface="Trebuchet MS"/>
              </a:rPr>
              <a:t>pluku</a:t>
            </a:r>
            <a:r>
              <a:rPr lang="en-US" sz="1800" dirty="0">
                <a:solidFill>
                  <a:schemeClr val="tx1"/>
                </a:solidFill>
                <a:latin typeface="Trebuchet MS"/>
              </a:rPr>
              <a:t> 524/25</a:t>
            </a:r>
            <a:r>
              <a:rPr lang="cs-CZ" sz="1800" dirty="0">
                <a:solidFill>
                  <a:schemeClr val="tx1"/>
                </a:solidFill>
                <a:latin typeface="Trebuchet MS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Trebuchet MS"/>
              </a:rPr>
              <a:t>CZ-101 00 </a:t>
            </a:r>
            <a:r>
              <a:rPr lang="en-US" sz="1800" dirty="0" err="1">
                <a:solidFill>
                  <a:schemeClr val="tx1"/>
                </a:solidFill>
                <a:latin typeface="Trebuchet MS"/>
              </a:rPr>
              <a:t>Praha</a:t>
            </a:r>
            <a:r>
              <a:rPr lang="en-US" sz="1800" dirty="0">
                <a:solidFill>
                  <a:schemeClr val="tx1"/>
                </a:solidFill>
                <a:latin typeface="Trebuchet MS"/>
              </a:rPr>
              <a:t> 10</a:t>
            </a:r>
            <a:r>
              <a:rPr lang="cs-CZ" sz="1800" dirty="0">
                <a:solidFill>
                  <a:schemeClr val="tx1"/>
                </a:solidFill>
                <a:latin typeface="Trebuchet MS"/>
              </a:rPr>
              <a:t/>
            </a:r>
            <a:br>
              <a:rPr lang="cs-CZ" sz="1800" dirty="0">
                <a:solidFill>
                  <a:schemeClr val="tx1"/>
                </a:solidFill>
                <a:latin typeface="Trebuchet MS"/>
              </a:rPr>
            </a:br>
            <a:r>
              <a:rPr lang="cs-CZ" sz="1800" dirty="0">
                <a:solidFill>
                  <a:schemeClr val="tx1"/>
                </a:solidFill>
                <a:latin typeface="Trebuchet MS"/>
              </a:rPr>
              <a:t>Technická univerzita v Liberci, Studentská 2, 461 17 Liberec</a:t>
            </a:r>
            <a:br>
              <a:rPr lang="cs-CZ" sz="1800" dirty="0">
                <a:solidFill>
                  <a:schemeClr val="tx1"/>
                </a:solidFill>
                <a:latin typeface="Trebuchet MS"/>
              </a:rPr>
            </a:br>
            <a:r>
              <a:rPr lang="cs-CZ" sz="1800" dirty="0">
                <a:solidFill>
                  <a:schemeClr val="tx1"/>
                </a:solidFill>
                <a:latin typeface="Trebuchet MS"/>
              </a:rPr>
              <a:t>EIC AG,EIC spol. s r.o. - </a:t>
            </a:r>
            <a:r>
              <a:rPr lang="cs-CZ" sz="1800" dirty="0" err="1">
                <a:solidFill>
                  <a:schemeClr val="tx1"/>
                </a:solidFill>
                <a:latin typeface="Trebuchet MS"/>
              </a:rPr>
              <a:t>Ecological</a:t>
            </a:r>
            <a:r>
              <a:rPr lang="cs-CZ" sz="1800" dirty="0">
                <a:solidFill>
                  <a:schemeClr val="tx1"/>
                </a:solidFill>
                <a:latin typeface="Trebuchet MS"/>
              </a:rPr>
              <a:t> and </a:t>
            </a:r>
            <a:r>
              <a:rPr lang="cs-CZ" sz="1800" dirty="0" err="1">
                <a:solidFill>
                  <a:schemeClr val="tx1"/>
                </a:solidFill>
                <a:latin typeface="Trebuchet MS"/>
              </a:rPr>
              <a:t>Industrial</a:t>
            </a:r>
            <a:r>
              <a:rPr lang="cs-CZ" sz="1800" dirty="0">
                <a:solidFill>
                  <a:schemeClr val="tx1"/>
                </a:solidFill>
                <a:latin typeface="Trebuchet MS"/>
              </a:rPr>
              <a:t> Consulting</a:t>
            </a:r>
            <a:r>
              <a:rPr lang="cs-CZ" sz="1800" dirty="0">
                <a:solidFill>
                  <a:schemeClr val="tx1"/>
                </a:solidFill>
                <a:latin typeface="Trebuchet MS"/>
              </a:rPr>
              <a:t/>
            </a:r>
            <a:br>
              <a:rPr lang="cs-CZ" sz="1800" dirty="0">
                <a:solidFill>
                  <a:schemeClr val="tx1"/>
                </a:solidFill>
                <a:latin typeface="Trebuchet MS"/>
              </a:rPr>
            </a:br>
            <a:r>
              <a:rPr lang="de-CH" sz="1800" dirty="0" err="1" smtClean="0">
                <a:solidFill>
                  <a:schemeClr val="tx1"/>
                </a:solidFill>
                <a:latin typeface="Trebuchet MS"/>
              </a:rPr>
              <a:t>Täfernstrasse</a:t>
            </a:r>
            <a:r>
              <a:rPr lang="de-CH" sz="1800" dirty="0" smtClean="0">
                <a:solidFill>
                  <a:schemeClr val="tx1"/>
                </a:solidFill>
                <a:latin typeface="Trebuchet MS"/>
              </a:rPr>
              <a:t> 28</a:t>
            </a:r>
            <a:r>
              <a:rPr lang="cs-CZ" sz="1800" dirty="0" smtClean="0">
                <a:solidFill>
                  <a:schemeClr val="tx1"/>
                </a:solidFill>
                <a:latin typeface="Trebuchet MS"/>
              </a:rPr>
              <a:t>, CH-540</a:t>
            </a:r>
            <a:r>
              <a:rPr lang="de-CH" sz="1800" dirty="0" smtClean="0">
                <a:solidFill>
                  <a:schemeClr val="tx1"/>
                </a:solidFill>
                <a:latin typeface="Trebuchet MS"/>
              </a:rPr>
              <a:t>5</a:t>
            </a:r>
            <a:r>
              <a:rPr lang="cs-CZ" sz="1800" dirty="0" smtClean="0">
                <a:solidFill>
                  <a:schemeClr val="tx1"/>
                </a:solidFill>
                <a:latin typeface="Trebuchet MS"/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Trebuchet MS"/>
              </a:rPr>
              <a:t>Baden, Modřínová 10, 182 00 Praha  </a:t>
            </a:r>
            <a:br>
              <a:rPr lang="cs-CZ" sz="1800" dirty="0">
                <a:solidFill>
                  <a:schemeClr val="tx1"/>
                </a:solidFill>
                <a:latin typeface="Trebuchet MS"/>
              </a:rPr>
            </a:br>
            <a:r>
              <a:rPr lang="cs-CZ" sz="1800" i="1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hyzik@eiconsult.eu , www.eiconsult.eu</a:t>
            </a:r>
            <a:br>
              <a:rPr lang="cs-CZ" sz="1800" i="1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GB" sz="2000" dirty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ＭＳ Ｐゴシック" pitchFamily="34" charset="-128"/>
              </a:rPr>
              <a:t> 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642189" y="188914"/>
            <a:ext cx="88464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altLang="cs-CZ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cs-CZ" alt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TUHÁ </a:t>
            </a: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ALTERNATIVNÍ PALIVA -VIZE NEBO REALITA?</a:t>
            </a:r>
            <a:endParaRPr lang="cs-CZ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cs-CZ" sz="2800" dirty="0" smtClean="0"/>
              <a:t>Jaroslav </a:t>
            </a:r>
            <a:r>
              <a:rPr lang="cs-CZ" sz="2800" dirty="0"/>
              <a:t>Hyžík</a:t>
            </a:r>
            <a:br>
              <a:rPr lang="cs-CZ" sz="2800" dirty="0"/>
            </a:br>
            <a:endParaRPr lang="de-CH" sz="2800" dirty="0" smtClean="0"/>
          </a:p>
          <a:p>
            <a:pPr algn="ctr">
              <a:defRPr/>
            </a:pPr>
            <a:r>
              <a:rPr lang="cs-CZ" sz="3200" dirty="0" smtClean="0"/>
              <a:t>Seminář </a:t>
            </a:r>
            <a:r>
              <a:rPr lang="cs-CZ" sz="3200" dirty="0"/>
              <a:t>STEO</a:t>
            </a:r>
            <a:br>
              <a:rPr lang="cs-CZ" sz="3200" dirty="0"/>
            </a:br>
            <a:r>
              <a:rPr lang="cs-CZ" sz="3200" b="1" dirty="0"/>
              <a:t>ODPADY </a:t>
            </a:r>
            <a:r>
              <a:rPr lang="cs-CZ" sz="3200" b="1" dirty="0"/>
              <a:t>2014 </a:t>
            </a:r>
            <a:r>
              <a:rPr lang="cs-CZ" sz="3200" b="1" dirty="0"/>
              <a:t>A JAK DÁL?</a:t>
            </a:r>
            <a:br>
              <a:rPr lang="cs-CZ" sz="3200" b="1" dirty="0"/>
            </a:br>
            <a:r>
              <a:rPr lang="cs-CZ" sz="3200" dirty="0" smtClean="0"/>
              <a:t>Brno 06.10.16 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50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77362180"/>
              </p:ext>
            </p:extLst>
          </p:nvPr>
        </p:nvGraphicFramePr>
        <p:xfrm>
          <a:off x="1222374" y="447040"/>
          <a:ext cx="10144125" cy="5864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90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80484"/>
              </p:ext>
            </p:extLst>
          </p:nvPr>
        </p:nvGraphicFramePr>
        <p:xfrm>
          <a:off x="990600" y="2080038"/>
          <a:ext cx="10515600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5257800"/>
                <a:gridCol w="5257800"/>
              </a:tblGrid>
              <a:tr h="0">
                <a:tc>
                  <a:txBody>
                    <a:bodyPr/>
                    <a:lstStyle/>
                    <a:p>
                      <a:pPr marL="539750" indent="-269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Teplota spalin na </a:t>
                      </a:r>
                      <a:r>
                        <a:rPr lang="cs-CZ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vstupu</a:t>
                      </a:r>
                      <a:r>
                        <a:rPr lang="cs-CZ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cs-CZ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konvekčních 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650 – (680°C)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Výstupní teplota přehřáté páry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 – (450°C)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Výstupní tlak přehřáté páry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 – 4,2 </a:t>
                      </a: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MPa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90600" y="770722"/>
            <a:ext cx="83981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Lze konstatovat, že se výše uvedené parametry sjednotily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následně uvedených limitních hodnotách: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84816" y="4096229"/>
            <a:ext cx="1266000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Opatrnost</a:t>
            </a:r>
            <a:r>
              <a:rPr kumimoji="0" lang="cs-CZ" altLang="cs-C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při volbě parametrů páry je na místě vždy.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zdánlivě nízká teplota přehřáté páry může mít za následek (při jmenovitých a vyšších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parních výkonech) </a:t>
            </a:r>
            <a:r>
              <a:rPr lang="cs-CZ" alt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vysokou teplotu povrchu přehříváku před chladičem!!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ZEVO</a:t>
            </a:r>
            <a:r>
              <a:rPr kumimoji="0" lang="cs-CZ" altLang="cs-C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je téměř vždy konfigurováno jako teplárna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parametry páry nejsou </a:t>
            </a:r>
            <a:r>
              <a:rPr kumimoji="0" lang="cs-CZ" altLang="cs-CZ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nejdůležitě</a:t>
            </a:r>
            <a:r>
              <a:rPr kumimoji="0" lang="de-CH" altLang="cs-C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cs-CZ" altLang="cs-CZ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šjší</a:t>
            </a:r>
            <a:r>
              <a:rPr kumimoji="0" lang="cs-CZ" altLang="cs-CZ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cs-CZ" alt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1264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63600" y="533400"/>
            <a:ext cx="1051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Je zřejmé, že standardní energetické jednotky tyto podmínky splňovat nemohou </a:t>
            </a:r>
            <a:r>
              <a:rPr lang="cs-CZ" sz="2800" dirty="0" smtClean="0"/>
              <a:t>- spoluspalování TAP </a:t>
            </a:r>
            <a:r>
              <a:rPr lang="cs-CZ" sz="2800" dirty="0"/>
              <a:t>ohrozí provozuschopnost a bezpečnost zdroje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dirty="0" smtClean="0"/>
              <a:t>Vyhodnocení </a:t>
            </a:r>
            <a:r>
              <a:rPr lang="cs-CZ" sz="2800" dirty="0"/>
              <a:t>získaných zkušeností jednoznačně vede k závěrům, že rizika spoluspalování odpadů </a:t>
            </a:r>
            <a:r>
              <a:rPr lang="cs-CZ" sz="2800" dirty="0" smtClean="0"/>
              <a:t>(TAP je odpad) </a:t>
            </a:r>
            <a:r>
              <a:rPr lang="cs-CZ" sz="2800" dirty="0"/>
              <a:t>na straně provozovatele </a:t>
            </a:r>
            <a:r>
              <a:rPr lang="cs-CZ" sz="2800" dirty="0" smtClean="0"/>
              <a:t>standardního </a:t>
            </a:r>
            <a:r>
              <a:rPr lang="cs-CZ" sz="2800" dirty="0"/>
              <a:t>zařízení jednoznačně převažují nad případnými přínosy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dirty="0" smtClean="0"/>
              <a:t>Zájem </a:t>
            </a:r>
            <a:r>
              <a:rPr lang="cs-CZ" sz="2800" dirty="0"/>
              <a:t>producentů odpadů, resp. odpadových firem, co </a:t>
            </a:r>
            <a:r>
              <a:rPr lang="cs-CZ" sz="2800" dirty="0" smtClean="0"/>
              <a:t>nejjednodušeji </a:t>
            </a:r>
            <a:r>
              <a:rPr lang="cs-CZ" sz="2800" dirty="0"/>
              <a:t>s minimálními náklady zpracovávat odpady, je zde v nesouladu se zájmem </a:t>
            </a:r>
            <a:r>
              <a:rPr lang="cs-CZ" sz="2800" dirty="0" smtClean="0"/>
              <a:t>provozovatele </a:t>
            </a:r>
            <a:r>
              <a:rPr lang="cs-CZ" sz="2800" dirty="0"/>
              <a:t>energetického zdroje, vyrábět co nejefektivněji co nejvíce energie při co nejvyšší </a:t>
            </a:r>
            <a:r>
              <a:rPr lang="cs-CZ" sz="2800" dirty="0" smtClean="0"/>
              <a:t>spolehlivosti </a:t>
            </a:r>
            <a:r>
              <a:rPr lang="cs-CZ" sz="2800" dirty="0"/>
              <a:t>dodávek.</a:t>
            </a:r>
          </a:p>
        </p:txBody>
      </p:sp>
    </p:spTree>
    <p:extLst>
      <p:ext uri="{BB962C8B-B14F-4D97-AF65-F5344CB8AC3E}">
        <p14:creationId xmlns:p14="http://schemas.microsoft.com/office/powerpoint/2010/main" val="1357895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08100" y="-134937"/>
            <a:ext cx="10160000" cy="1963737"/>
          </a:xfrm>
        </p:spPr>
        <p:txBody>
          <a:bodyPr>
            <a:normAutofit/>
          </a:bodyPr>
          <a:lstStyle/>
          <a:p>
            <a:r>
              <a:rPr lang="cs-CZ" sz="4000" b="1" dirty="0"/>
              <a:t>Výsledky modelových výpočtů obsahu chloru ve </a:t>
            </a:r>
            <a:r>
              <a:rPr lang="cs-CZ" sz="4000" b="1" dirty="0" smtClean="0"/>
              <a:t>spalinách</a:t>
            </a:r>
            <a:r>
              <a:rPr lang="cs-CZ" sz="4000" b="1" dirty="0"/>
              <a:t/>
            </a:r>
            <a:br>
              <a:rPr lang="cs-CZ" sz="4000" b="1" dirty="0"/>
            </a:br>
            <a:endParaRPr lang="cs-CZ" sz="4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885149"/>
              </p:ext>
            </p:extLst>
          </p:nvPr>
        </p:nvGraphicFramePr>
        <p:xfrm>
          <a:off x="1885950" y="1828800"/>
          <a:ext cx="7664452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1916113"/>
                <a:gridCol w="1916113"/>
                <a:gridCol w="1916113"/>
                <a:gridCol w="1916113"/>
              </a:tblGrid>
              <a:tr h="816547"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Množství (kg/h)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Výhřevnost (MJ/kg)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Obsah Cl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Hnědé uhlí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133 850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TAP 3%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 – 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152052"/>
              </p:ext>
            </p:extLst>
          </p:nvPr>
        </p:nvGraphicFramePr>
        <p:xfrm>
          <a:off x="1885950" y="4621434"/>
          <a:ext cx="766445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1922450"/>
                <a:gridCol w="1914000"/>
                <a:gridCol w="1914000"/>
                <a:gridCol w="1914000"/>
              </a:tblGrid>
              <a:tr h="676847"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Palivo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Množství (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kg/h)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Výhřevnost (MJ/kg)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Obsah Cl 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75"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Hnědé uhlí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131 090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75"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TAP 5 %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 – 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792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4075905812"/>
              </p:ext>
            </p:extLst>
          </p:nvPr>
        </p:nvGraphicFramePr>
        <p:xfrm>
          <a:off x="1435100" y="266700"/>
          <a:ext cx="8902700" cy="642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5130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4261120970"/>
              </p:ext>
            </p:extLst>
          </p:nvPr>
        </p:nvGraphicFramePr>
        <p:xfrm>
          <a:off x="1244600" y="368300"/>
          <a:ext cx="8928099" cy="596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823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22400" y="609600"/>
            <a:ext cx="9652000" cy="5496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Koncentrace Cl ve spalinách lze na první pohled charakterizovat za „přijatelné“ </a:t>
            </a: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čemuž přispívá předpokládaná, 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neobvykle </a:t>
            </a: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vysoká, výhřevnost TAP.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grafu vyplývá, že lze při cca 5% podílu spoluspalování </a:t>
            </a: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TAP 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počítat s koncentracemi chloru ve spalinách do cca 130 mg/Nm</a:t>
            </a:r>
            <a:r>
              <a:rPr lang="cs-CZ" sz="2400" baseline="30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což 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 téměř na úrovni spalin z energetického využívání odpadu</a:t>
            </a: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Výhřevnost uvažovaného TAP pak při snížení na obvyklou úroveň a při zachované uvažované náhradě tepelného výkonu může vést až k dvojnásobným koncentracím Cl ve spalinách</a:t>
            </a:r>
            <a:r>
              <a:rPr lang="cs-CZ" sz="2400" dirty="0" smtClean="0"/>
              <a:t>. 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Rovněž koncentrace Cl v TAP není směrem nahoru omezená.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Poznámka: Výpočty </a:t>
            </a:r>
            <a:r>
              <a:rPr lang="cs-CZ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byly provedeny za předpokladu, že obsah kyslíku ve spalinách za kotlem se pohybuje v rozmezí 5,8-6,3%.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81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39800" y="338138"/>
            <a:ext cx="9156700" cy="6265862"/>
          </a:xfrm>
        </p:spPr>
        <p:txBody>
          <a:bodyPr>
            <a:noAutofit/>
          </a:bodyPr>
          <a:lstStyle/>
          <a:p>
            <a:pPr algn="l"/>
            <a:r>
              <a:rPr lang="cs-CZ" sz="4000" b="1" dirty="0">
                <a:latin typeface="Calibri" panose="020F0502020204030204" pitchFamily="34" charset="0"/>
              </a:rPr>
              <a:t>Závěry</a:t>
            </a:r>
            <a:endParaRPr lang="cs-CZ" sz="4000" dirty="0">
              <a:latin typeface="Calibri" panose="020F050202020403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cs-CZ" dirty="0">
                <a:latin typeface="Calibri" panose="020F0502020204030204" pitchFamily="34" charset="0"/>
              </a:rPr>
              <a:t>Z vyhodnocení výpočtů při navrhovaném částečném spalování TAP v granulačních kotlích vyplývá: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Dávkování paliva spolu s TAP může negativně ovlivnit melitelnost uhlí (tvorba nálepů) tím negativně ovlivnit provozní spolehlivost zařízení.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Ohledně vlastního vstupu TAP do kotle se dá zatím uvažovat společné dávkování uhelného prášku a rozemletého TAP.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Spoluspalování TAP by vyžadovalo doplnit technologický řetězec o kvantitativní a kvalitativní kontrolu, dva zásobníky TAP, dopravní cesty do zásobníků TAP, dávkovací zařízení, gravimetrický výstup TAP ze zásobníků, přesyp na gumový pás, transport TAP k mlecímu zařízení, dávkování TAP do mlecího zařízení, protipožární zabezpečení a zařazení řetězce do regulace a měření, doplnění kontinuálního měření emisí, protipožární zabezpečení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050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2800" y="312738"/>
            <a:ext cx="9994900" cy="6418262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Nestabilní kvalita TAP (obsah Cl, těžkých kovů a hodnota výhřevnosti) vede ke zvýšení rizika degradace teplosměnných ploch.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Degradace teplosměnných ploch chlorovou korozí může významně ovlivnit životnost a provozní spolehlivost kotelní jednotky.</a:t>
            </a:r>
          </a:p>
          <a:p>
            <a:pPr marL="342900" lvl="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Již při deklarovaném obsahu chloru v TAP lze očekávat jeho koncentrace ve spalinách v hodnotě přes </a:t>
            </a:r>
            <a:r>
              <a:rPr lang="cs-CZ" dirty="0" smtClean="0">
                <a:latin typeface="Calibri" panose="020F0502020204030204" pitchFamily="34" charset="0"/>
              </a:rPr>
              <a:t>130 </a:t>
            </a:r>
            <a:r>
              <a:rPr lang="cs-CZ" dirty="0">
                <a:latin typeface="Calibri" panose="020F0502020204030204" pitchFamily="34" charset="0"/>
              </a:rPr>
              <a:t>mg Cl/Nm</a:t>
            </a:r>
            <a:r>
              <a:rPr lang="cs-CZ" baseline="30000" dirty="0">
                <a:latin typeface="Calibri" panose="020F0502020204030204" pitchFamily="34" charset="0"/>
              </a:rPr>
              <a:t>3</a:t>
            </a:r>
            <a:r>
              <a:rPr lang="cs-CZ" dirty="0">
                <a:latin typeface="Calibri" panose="020F0502020204030204" pitchFamily="34" charset="0"/>
              </a:rPr>
              <a:t> . 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lvl="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</a:rPr>
              <a:t>Při </a:t>
            </a:r>
            <a:r>
              <a:rPr lang="cs-CZ" dirty="0">
                <a:latin typeface="Calibri" panose="020F0502020204030204" pitchFamily="34" charset="0"/>
              </a:rPr>
              <a:t>standardních teplotních poměrech teplárenského kotle (teplotě povrchu přehříváku kolem 550°C a teplotě proudících spalin 1100°C) je jednoznačně naplněna podmínka vzniku vysokoteplotní chlorové </a:t>
            </a:r>
            <a:r>
              <a:rPr lang="cs-CZ" dirty="0" smtClean="0">
                <a:latin typeface="Calibri" panose="020F0502020204030204" pitchFamily="34" charset="0"/>
              </a:rPr>
              <a:t>koroze.</a:t>
            </a:r>
          </a:p>
          <a:p>
            <a:pPr marL="342900" lvl="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</a:rPr>
              <a:t>Je </a:t>
            </a:r>
            <a:r>
              <a:rPr lang="cs-CZ" dirty="0">
                <a:latin typeface="Calibri" panose="020F0502020204030204" pitchFamily="34" charset="0"/>
              </a:rPr>
              <a:t>pouze otázka času a koncentrace chloru ve spalinách, kdy dojde k havárii teplosměnné plochy a tím k neplánovaným odstávkám a snížení fondu provozní doby. 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lvl="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</a:rPr>
              <a:t>Orientačně </a:t>
            </a:r>
            <a:r>
              <a:rPr lang="cs-CZ" dirty="0">
                <a:latin typeface="Calibri" panose="020F0502020204030204" pitchFamily="34" charset="0"/>
              </a:rPr>
              <a:t>lze výměnu přehříváků uvažovat jednou za rok až jednou za čtyři roky.</a:t>
            </a:r>
          </a:p>
          <a:p>
            <a:pPr marL="342900" lvl="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73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5500" y="292100"/>
            <a:ext cx="10096500" cy="62230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</a:rPr>
              <a:t>Emisní </a:t>
            </a:r>
            <a:r>
              <a:rPr lang="cs-CZ" dirty="0">
                <a:latin typeface="Calibri" panose="020F0502020204030204" pitchFamily="34" charset="0"/>
              </a:rPr>
              <a:t>limity spoluspalovacího režimu při deklarovaném podílu spalování TAP, nebude možné bez dalších sekundárních opatření (instalace vhodného systému čištění spalin k omezování emisí těžkých kovů a PCDD/F) dodržet. 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Investice spojené se spoluspalováním TAP zřejmě převýší výnosy a předem se velmi těžce odhadují, neboť závisí na spalování TAP v konkrétních podmínkách. Provozovatelům to přináší značná provozní a ekonomická rizika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pPr marL="342900" lvl="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/>
              <a:t>Cílem tohoto příspěvku je posouzení vhodnosti spoluspalování </a:t>
            </a:r>
            <a:r>
              <a:rPr lang="de-CH" dirty="0" smtClean="0"/>
              <a:t>TAP </a:t>
            </a:r>
            <a:r>
              <a:rPr lang="cs-CZ" dirty="0" smtClean="0"/>
              <a:t>v</a:t>
            </a:r>
            <a:r>
              <a:rPr lang="cs-CZ" dirty="0"/>
              <a:t> standardních energetických kotlích z hlediska procesu, nikoliv z hlediska investičních nákladů. Nicméně vynucená investice se může pohybovat v řádu </a:t>
            </a:r>
            <a:r>
              <a:rPr lang="cs-CZ" dirty="0" smtClean="0"/>
              <a:t>stovek milionů Kč.</a:t>
            </a:r>
            <a:endParaRPr lang="cs-CZ" dirty="0"/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8548" y="234778"/>
            <a:ext cx="1313180" cy="7217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4000" b="1" kern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endParaRPr lang="cs-CZ" sz="4000" b="1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8548" y="956514"/>
            <a:ext cx="11806989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EU - příprava na zákaz skládkování – některé státy zákaz skládkování již uplatňují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Nutnost dostatečného množství spolehlivých a účinných technologií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Desítky let ověřené technologie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Účelové technologie - MBÚ: materiál do skládky a TAP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Zachování alespoň části odpadů pro skládky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TAP – do značné míry v cementárnách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Mylný předpoklad uplatnění TAP ve standardních energetických jednotkách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Negativní cena produktu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MBÚ zavádělo SRN, A -  nyní MBÚ plánují  státy s méně vyspělým OH (CZ, H, RO, SK, SL…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/>
              <a:t>CH – nejvyspělejší OH – MBÚ nezavedlo </a:t>
            </a:r>
          </a:p>
          <a:p>
            <a:pPr>
              <a:spcAft>
                <a:spcPts val="600"/>
              </a:spcAft>
            </a:pPr>
            <a:endParaRPr lang="cs-CZ" sz="2400" dirty="0" smtClean="0"/>
          </a:p>
          <a:p>
            <a:pPr>
              <a:spcAft>
                <a:spcPts val="6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64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147638"/>
            <a:ext cx="10541000" cy="611346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</a:rPr>
              <a:t>Z praktických důvodů nelze doporučit spoluspalování TAP v granulačních kotlích resp. v energetických kotlích se standardními parametry páry včetně fluidních či roštových ohnišť.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</a:rPr>
              <a:t>Řešením by byla výstavba speciálního zařízení na monospalování TAP, což by byla řádově investice v stovek milionů Kč. Jedná se však o dodatečnou investici k předřazené MBÚ. V takovém případě by odpad prošel nejprve zařízením MBÚ, aby se mohl rozdělit na část určenou do skládky a na část určenou pro zařízení na monospalování TAP. 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</a:rPr>
              <a:t>Je zcela zřejmé, že začlenění MBÚ do systému odpadového hospodářství, byť z lokálně politických důvodů, je nadbytečné a že se odpadové hospodářství bez MBÚ může obejít.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90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8800" y="-639762"/>
            <a:ext cx="9499600" cy="5605462"/>
          </a:xfrm>
        </p:spPr>
        <p:txBody>
          <a:bodyPr>
            <a:normAutofit fontScale="25000" lnSpcReduction="20000"/>
          </a:bodyPr>
          <a:lstStyle/>
          <a:p>
            <a:r>
              <a:rPr lang="cs-CZ" dirty="0" err="1"/>
              <a:t>Dear</a:t>
            </a:r>
            <a:r>
              <a:rPr lang="cs-CZ" dirty="0"/>
              <a:t> Sir/Madam, </a:t>
            </a:r>
          </a:p>
          <a:p>
            <a:pPr algn="just">
              <a:lnSpc>
                <a:spcPct val="130000"/>
              </a:lnSpc>
            </a:pPr>
            <a:r>
              <a:rPr lang="cs-CZ" sz="9600" dirty="0" smtClean="0"/>
              <a:t>15.12.2015</a:t>
            </a:r>
          </a:p>
          <a:p>
            <a:pPr algn="just">
              <a:lnSpc>
                <a:spcPct val="130000"/>
              </a:lnSpc>
            </a:pPr>
            <a:r>
              <a:rPr lang="cs-CZ" sz="9600" dirty="0" err="1" smtClean="0"/>
              <a:t>Dear</a:t>
            </a:r>
            <a:r>
              <a:rPr lang="cs-CZ" sz="9600" dirty="0" smtClean="0"/>
              <a:t> </a:t>
            </a:r>
            <a:r>
              <a:rPr lang="cs-CZ" sz="9600" dirty="0"/>
              <a:t>Sir/Madam, </a:t>
            </a:r>
          </a:p>
          <a:p>
            <a:pPr algn="just">
              <a:lnSpc>
                <a:spcPct val="130000"/>
              </a:lnSpc>
            </a:pPr>
            <a:r>
              <a:rPr lang="en-US" sz="9600" dirty="0" smtClean="0">
                <a:latin typeface="Calibri" panose="020F0502020204030204" pitchFamily="34" charset="0"/>
              </a:rPr>
              <a:t>herewith </a:t>
            </a:r>
            <a:r>
              <a:rPr lang="en-US" sz="9600" dirty="0">
                <a:latin typeface="Calibri" panose="020F0502020204030204" pitchFamily="34" charset="0"/>
              </a:rPr>
              <a:t>we are contacting you in quality of brokers for hazardous and non-hazardous waste materials, to ask you for your capacity and quotation for the disposal of municipal waste and residues arising from their treatment.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We are searching for installations for R1/R12 recovery operations but also for D1 disposal operations.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 The wastes intended for disposal are following: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EWC </a:t>
            </a:r>
            <a:r>
              <a:rPr lang="en-US" sz="9600" b="1" dirty="0">
                <a:latin typeface="Calibri" panose="020F0502020204030204" pitchFamily="34" charset="0"/>
              </a:rPr>
              <a:t>19 12 12 </a:t>
            </a:r>
            <a:r>
              <a:rPr lang="en-US" sz="9600" dirty="0">
                <a:latin typeface="Calibri" panose="020F0502020204030204" pitchFamily="34" charset="0"/>
              </a:rPr>
              <a:t>dry (in “Eco Bales”), </a:t>
            </a:r>
            <a:r>
              <a:rPr lang="en-US" sz="9600" b="1" dirty="0">
                <a:latin typeface="Calibri" panose="020F0502020204030204" pitchFamily="34" charset="0"/>
              </a:rPr>
              <a:t>200.000</a:t>
            </a:r>
            <a:r>
              <a:rPr lang="en-US" sz="9600" dirty="0">
                <a:latin typeface="Calibri" panose="020F0502020204030204" pitchFamily="34" charset="0"/>
              </a:rPr>
              <a:t> tons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EWC </a:t>
            </a:r>
            <a:r>
              <a:rPr lang="en-US" sz="9600" b="1" dirty="0">
                <a:latin typeface="Calibri" panose="020F0502020204030204" pitchFamily="34" charset="0"/>
              </a:rPr>
              <a:t>19 12 12 </a:t>
            </a:r>
            <a:r>
              <a:rPr lang="en-US" sz="9600" dirty="0">
                <a:latin typeface="Calibri" panose="020F0502020204030204" pitchFamily="34" charset="0"/>
              </a:rPr>
              <a:t>humid (bulk in container), </a:t>
            </a:r>
            <a:r>
              <a:rPr lang="en-US" sz="9600" b="1" dirty="0">
                <a:latin typeface="Calibri" panose="020F0502020204030204" pitchFamily="34" charset="0"/>
              </a:rPr>
              <a:t>100.000</a:t>
            </a:r>
            <a:r>
              <a:rPr lang="en-US" sz="9600" dirty="0">
                <a:latin typeface="Calibri" panose="020F0502020204030204" pitchFamily="34" charset="0"/>
              </a:rPr>
              <a:t> tons;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EWC </a:t>
            </a:r>
            <a:r>
              <a:rPr lang="en-US" sz="9600" b="1" dirty="0">
                <a:latin typeface="Calibri" panose="020F0502020204030204" pitchFamily="34" charset="0"/>
              </a:rPr>
              <a:t>19 05 01 </a:t>
            </a:r>
            <a:r>
              <a:rPr lang="en-US" sz="9600" dirty="0">
                <a:latin typeface="Calibri" panose="020F0502020204030204" pitchFamily="34" charset="0"/>
              </a:rPr>
              <a:t>non-composted fraction of municipal and similar wastes (bulk in container and Eco Bales), </a:t>
            </a:r>
            <a:r>
              <a:rPr lang="en-US" sz="9600" b="1" dirty="0">
                <a:latin typeface="Calibri" panose="020F0502020204030204" pitchFamily="34" charset="0"/>
              </a:rPr>
              <a:t>150.000 </a:t>
            </a:r>
            <a:r>
              <a:rPr lang="en-US" sz="9600" dirty="0">
                <a:latin typeface="Calibri" panose="020F0502020204030204" pitchFamily="34" charset="0"/>
              </a:rPr>
              <a:t>tons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EWC </a:t>
            </a:r>
            <a:r>
              <a:rPr lang="en-US" sz="9600" b="1" dirty="0">
                <a:latin typeface="Calibri" panose="020F0502020204030204" pitchFamily="34" charset="0"/>
              </a:rPr>
              <a:t>20 03 01 </a:t>
            </a:r>
            <a:r>
              <a:rPr lang="en-US" sz="9600" dirty="0">
                <a:latin typeface="Calibri" panose="020F0502020204030204" pitchFamily="34" charset="0"/>
              </a:rPr>
              <a:t>in Eco Bales- </a:t>
            </a:r>
            <a:r>
              <a:rPr lang="en-US" sz="9600" b="1" dirty="0">
                <a:latin typeface="Calibri" panose="020F0502020204030204" pitchFamily="34" charset="0"/>
              </a:rPr>
              <a:t>300.000</a:t>
            </a:r>
            <a:r>
              <a:rPr lang="en-US" sz="9600" dirty="0">
                <a:latin typeface="Calibri" panose="020F0502020204030204" pitchFamily="34" charset="0"/>
              </a:rPr>
              <a:t> tons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endParaRPr lang="cs-CZ" sz="9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71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000" y="401638"/>
            <a:ext cx="10528300" cy="517366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n-US" dirty="0">
                <a:latin typeface="Calibri" panose="020F0502020204030204" pitchFamily="34" charset="0"/>
              </a:rPr>
              <a:t> </a:t>
            </a:r>
            <a:r>
              <a:rPr lang="en-US" sz="9600" dirty="0">
                <a:latin typeface="Calibri" panose="020F0502020204030204" pitchFamily="34" charset="0"/>
              </a:rPr>
              <a:t>We are looking forward to receiving information about your capacity and your best quotation.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 Yours sincerely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Antonello </a:t>
            </a:r>
            <a:r>
              <a:rPr lang="en-US" sz="9600" dirty="0" err="1">
                <a:latin typeface="Calibri" panose="020F0502020204030204" pitchFamily="34" charset="0"/>
              </a:rPr>
              <a:t>Talarico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Sales Manager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9600" dirty="0">
                <a:latin typeface="Calibri" panose="020F0502020204030204" pitchFamily="34" charset="0"/>
              </a:rPr>
              <a:t> </a:t>
            </a:r>
            <a:r>
              <a:rPr lang="cs-CZ" sz="9600" dirty="0" smtClean="0">
                <a:latin typeface="Calibri" panose="020F0502020204030204" pitchFamily="34" charset="0"/>
              </a:rPr>
              <a:t>MILLESERVIZI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cs-CZ" sz="9600" dirty="0">
                <a:latin typeface="Calibri" panose="020F0502020204030204" pitchFamily="34" charset="0"/>
              </a:rPr>
              <a:t>Sede </a:t>
            </a:r>
            <a:r>
              <a:rPr lang="cs-CZ" sz="9600" dirty="0" err="1">
                <a:latin typeface="Calibri" panose="020F0502020204030204" pitchFamily="34" charset="0"/>
              </a:rPr>
              <a:t>Amministrativa</a:t>
            </a:r>
            <a:endParaRPr lang="cs-CZ" sz="9600" dirty="0">
              <a:latin typeface="Calibri" panose="020F050202020403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cs-CZ" sz="9600" dirty="0">
                <a:latin typeface="Calibri" panose="020F0502020204030204" pitchFamily="34" charset="0"/>
              </a:rPr>
              <a:t>Via </a:t>
            </a:r>
            <a:r>
              <a:rPr lang="cs-CZ" sz="9600" dirty="0" err="1">
                <a:latin typeface="Calibri" panose="020F0502020204030204" pitchFamily="34" charset="0"/>
              </a:rPr>
              <a:t>del</a:t>
            </a:r>
            <a:r>
              <a:rPr lang="cs-CZ" sz="9600" dirty="0">
                <a:latin typeface="Calibri" panose="020F0502020204030204" pitchFamily="34" charset="0"/>
              </a:rPr>
              <a:t> </a:t>
            </a:r>
            <a:r>
              <a:rPr lang="cs-CZ" sz="9600" dirty="0" err="1">
                <a:latin typeface="Calibri" panose="020F0502020204030204" pitchFamily="34" charset="0"/>
              </a:rPr>
              <a:t>Progresso</a:t>
            </a:r>
            <a:r>
              <a:rPr lang="cs-CZ" sz="9600" dirty="0">
                <a:latin typeface="Calibri" panose="020F0502020204030204" pitchFamily="34" charset="0"/>
              </a:rPr>
              <a:t>, 130</a:t>
            </a:r>
          </a:p>
          <a:p>
            <a:pPr algn="just">
              <a:lnSpc>
                <a:spcPct val="130000"/>
              </a:lnSpc>
            </a:pPr>
            <a:r>
              <a:rPr lang="cs-CZ" sz="9600" dirty="0">
                <a:latin typeface="Calibri" panose="020F0502020204030204" pitchFamily="34" charset="0"/>
              </a:rPr>
              <a:t>88046 </a:t>
            </a:r>
            <a:r>
              <a:rPr lang="cs-CZ" sz="9600" dirty="0" err="1">
                <a:latin typeface="Calibri" panose="020F0502020204030204" pitchFamily="34" charset="0"/>
              </a:rPr>
              <a:t>Lamezia</a:t>
            </a:r>
            <a:r>
              <a:rPr lang="cs-CZ" sz="9600" dirty="0">
                <a:latin typeface="Calibri" panose="020F0502020204030204" pitchFamily="34" charset="0"/>
              </a:rPr>
              <a:t> Terme (CZ)</a:t>
            </a:r>
          </a:p>
          <a:p>
            <a:pPr algn="just">
              <a:lnSpc>
                <a:spcPct val="130000"/>
              </a:lnSpc>
            </a:pPr>
            <a:r>
              <a:rPr lang="cs-CZ" sz="9600" dirty="0">
                <a:latin typeface="Calibri" panose="020F0502020204030204" pitchFamily="34" charset="0"/>
              </a:rPr>
              <a:t>P.IVA 03182140792</a:t>
            </a:r>
          </a:p>
          <a:p>
            <a:pPr algn="just">
              <a:lnSpc>
                <a:spcPct val="130000"/>
              </a:lnSpc>
            </a:pPr>
            <a:r>
              <a:rPr lang="cs-CZ" sz="11200" dirty="0">
                <a:latin typeface="Calibri" panose="020F0502020204030204" pitchFamily="34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779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2293257"/>
            <a:ext cx="120269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8000" dirty="0" smtClean="0"/>
              <a:t>  Děkuji za pozornost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22746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2715" y="1263771"/>
            <a:ext cx="117749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Standardní elektrárenský kotel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Granulační ohniště, přihřívání páry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4x200 MW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Parní výkon 655t/h – 17MPa, 535°C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Tepelný příkon </a:t>
            </a:r>
            <a:r>
              <a:rPr lang="cs-CZ" sz="2400" dirty="0" smtClean="0"/>
              <a:t>575 </a:t>
            </a:r>
            <a:r>
              <a:rPr lang="cs-CZ" sz="2400" dirty="0" err="1" smtClean="0"/>
              <a:t>MWt</a:t>
            </a:r>
            <a:r>
              <a:rPr lang="cs-CZ" sz="2400" dirty="0" smtClean="0"/>
              <a:t>/h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Palivo – energetické hnědé uhlí </a:t>
            </a:r>
            <a:r>
              <a:rPr lang="cs-CZ" sz="2400" dirty="0" err="1" smtClean="0"/>
              <a:t>Qi</a:t>
            </a:r>
            <a:r>
              <a:rPr lang="cs-CZ" sz="2400" dirty="0" smtClean="0"/>
              <a:t>=15GJ/t, S do 1,8%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Spotřeba paliva 138t/h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Spoluspalování TAP 3%, 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Teplota spalin na vstupu do přehříváků – cca 1150°C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Teplota spalin na </a:t>
            </a:r>
            <a:r>
              <a:rPr lang="cs-CZ" sz="2400" dirty="0" smtClean="0"/>
              <a:t>výstupu z přehříváků </a:t>
            </a:r>
            <a:r>
              <a:rPr lang="cs-CZ" sz="2400" dirty="0"/>
              <a:t>– </a:t>
            </a:r>
            <a:r>
              <a:rPr lang="cs-CZ" sz="2400" dirty="0" smtClean="0"/>
              <a:t>cca    550°C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1263" y="80210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478" y="448162"/>
            <a:ext cx="91266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Spoluspalování TAP v práškovém kotli</a:t>
            </a:r>
          </a:p>
        </p:txBody>
      </p:sp>
    </p:spTree>
    <p:extLst>
      <p:ext uri="{BB962C8B-B14F-4D97-AF65-F5344CB8AC3E}">
        <p14:creationId xmlns:p14="http://schemas.microsoft.com/office/powerpoint/2010/main" val="19736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61474" y="105612"/>
            <a:ext cx="1163052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Přehled výhřevných ploch posuzovaného kotle</a:t>
            </a:r>
          </a:p>
          <a:p>
            <a:pPr>
              <a:spcAft>
                <a:spcPts val="600"/>
              </a:spcAft>
            </a:pPr>
            <a:endParaRPr lang="cs-CZ" sz="2400" dirty="0" smtClean="0"/>
          </a:p>
          <a:p>
            <a:pPr>
              <a:spcAft>
                <a:spcPts val="600"/>
              </a:spcAft>
            </a:pPr>
            <a:endParaRPr lang="cs-CZ" sz="2400" dirty="0"/>
          </a:p>
          <a:p>
            <a:pPr>
              <a:spcAft>
                <a:spcPts val="600"/>
              </a:spcAft>
            </a:pPr>
            <a:endParaRPr lang="cs-CZ" sz="2400" dirty="0" smtClean="0"/>
          </a:p>
          <a:p>
            <a:pPr>
              <a:spcAft>
                <a:spcPts val="600"/>
              </a:spcAft>
            </a:pPr>
            <a:endParaRPr lang="cs-CZ" sz="2400" dirty="0" smtClean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446147"/>
              </p:ext>
            </p:extLst>
          </p:nvPr>
        </p:nvGraphicFramePr>
        <p:xfrm>
          <a:off x="1311729" y="827315"/>
          <a:ext cx="6946899" cy="5213266"/>
        </p:xfrm>
        <a:graphic>
          <a:graphicData uri="http://schemas.openxmlformats.org/drawingml/2006/table">
            <a:tbl>
              <a:tblPr/>
              <a:tblGrid>
                <a:gridCol w="4596693"/>
                <a:gridCol w="2350206"/>
              </a:tblGrid>
              <a:tr h="620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Výhřevná plocha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4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Ohřívák vody – Ekonomizér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7 200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Výparník a přechodník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2 026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Stěnový přehřívák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1 590,5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Závěsné trubky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Šotový přehřívák 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Šotový přehřívák 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Výstupní přehřívák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1 502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Přihřívák 1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4 585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Přihřívák 2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2 600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348" y="0"/>
            <a:ext cx="49045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4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" y="0"/>
            <a:ext cx="1231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Tlakový systém parního kotle </a:t>
            </a:r>
            <a:r>
              <a:rPr lang="cs-CZ" sz="2400" dirty="0" smtClean="0"/>
              <a:t>- z</a:t>
            </a:r>
            <a:r>
              <a:rPr lang="cs-CZ" sz="2400" dirty="0"/>
              <a:t>  žárupevných a žáruvzdorných nízkolegovaných oceli s </a:t>
            </a:r>
            <a:r>
              <a:rPr lang="cs-CZ" sz="2400" dirty="0" err="1" smtClean="0"/>
              <a:t>Cr</a:t>
            </a:r>
            <a:r>
              <a:rPr lang="cs-CZ" sz="2400" dirty="0" smtClean="0"/>
              <a:t> do1,5</a:t>
            </a:r>
            <a:r>
              <a:rPr lang="cs-CZ" sz="2400" dirty="0"/>
              <a:t>%. </a:t>
            </a:r>
            <a:endParaRPr lang="cs-CZ" sz="2400" dirty="0" smtClean="0"/>
          </a:p>
          <a:p>
            <a:r>
              <a:rPr lang="cs-CZ" sz="2400" dirty="0" smtClean="0"/>
              <a:t>Tyto </a:t>
            </a:r>
            <a:r>
              <a:rPr lang="cs-CZ" sz="2400" dirty="0"/>
              <a:t>oceli nelze považovat za materiály odolné chlorové korozi. </a:t>
            </a:r>
            <a:endParaRPr lang="cs-CZ" sz="2400" dirty="0" smtClean="0"/>
          </a:p>
          <a:p>
            <a:r>
              <a:rPr lang="cs-CZ" sz="2400" dirty="0" smtClean="0"/>
              <a:t>Zvýšenou </a:t>
            </a:r>
            <a:r>
              <a:rPr lang="cs-CZ" sz="2400" dirty="0"/>
              <a:t>odolnost vůči chlorové korozi lze zaznamenat u materiálů s obsahem </a:t>
            </a:r>
            <a:r>
              <a:rPr lang="cs-CZ" sz="2400" dirty="0" err="1" smtClean="0"/>
              <a:t>Cr</a:t>
            </a:r>
            <a:r>
              <a:rPr lang="cs-CZ" sz="2400" dirty="0" smtClean="0"/>
              <a:t> větším </a:t>
            </a:r>
            <a:r>
              <a:rPr lang="cs-CZ" sz="2400" dirty="0"/>
              <a:t>než 25 %.</a:t>
            </a: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001957287"/>
              </p:ext>
            </p:extLst>
          </p:nvPr>
        </p:nvGraphicFramePr>
        <p:xfrm>
          <a:off x="1625600" y="1380192"/>
          <a:ext cx="8318500" cy="531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8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8300" y="114300"/>
            <a:ext cx="1170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dirty="0" smtClean="0"/>
              <a:t>Charakteristika TAP</a:t>
            </a:r>
            <a:endParaRPr lang="cs-CZ" sz="2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84585"/>
              </p:ext>
            </p:extLst>
          </p:nvPr>
        </p:nvGraphicFramePr>
        <p:xfrm>
          <a:off x="3126740" y="233071"/>
          <a:ext cx="7315199" cy="6308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3191"/>
                <a:gridCol w="3412008"/>
              </a:tblGrid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Průměr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– 12 mm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Max. délka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mm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548038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Sypná hmotnost TAP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– 700 kg/m</a:t>
                      </a:r>
                      <a:r>
                        <a:rPr lang="cs-CZ" sz="2000" kern="12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Obsah vody max. [%]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Obsah popele max. [%]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max. [%]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 [%]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 – 2,5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 max.[mg/kg suš.]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Hg</a:t>
                      </a: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+Cd max. [mg/kg suš.]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 max. [mg/kg suš.]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Pb</a:t>
                      </a: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max. [mg/kg suš.]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 max. [mg/kg suš.]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max. [mg/kg suš.]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max. [mg/kg suš.]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max. [mg/kg suš.]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PCB max. [mg/kg]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344881"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Výhřevnost [MJ/kg]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539750" indent="-2743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23,82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28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77838"/>
            <a:ext cx="10985500" cy="579596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Uváděna je neobvykle vysoká výhřevnost </a:t>
            </a:r>
            <a:r>
              <a:rPr lang="cs-CZ" sz="2800" dirty="0" smtClean="0"/>
              <a:t>TAP.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Běžně </a:t>
            </a:r>
            <a:r>
              <a:rPr lang="cs-CZ" sz="2800" dirty="0"/>
              <a:t>uváděné hodnoty výhřevnosti </a:t>
            </a:r>
            <a:r>
              <a:rPr lang="cs-CZ" sz="2800" dirty="0" smtClean="0"/>
              <a:t>TAP </a:t>
            </a:r>
            <a:r>
              <a:rPr lang="cs-CZ" sz="2800" dirty="0"/>
              <a:t>jsou v rozmezí 15-17 MJ/kg.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Parametry </a:t>
            </a:r>
            <a:r>
              <a:rPr lang="cs-CZ" sz="2800" dirty="0"/>
              <a:t>páry z energetických a teplárenských jednotek (např. </a:t>
            </a:r>
            <a:r>
              <a:rPr lang="cs-CZ" sz="2800" dirty="0" smtClean="0"/>
              <a:t>17MPa </a:t>
            </a:r>
            <a:r>
              <a:rPr lang="cs-CZ" sz="2800" dirty="0"/>
              <a:t>535 °C) vyžadují relativně vysokou teplotu spalin na vstupu do přehříváku. </a:t>
            </a:r>
            <a:endParaRPr lang="cs-CZ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Před </a:t>
            </a:r>
            <a:r>
              <a:rPr lang="cs-CZ" sz="2800" dirty="0"/>
              <a:t>vstupem do systému přehříváků vykazují spaliny běžně hodnoty nad 1000°C. </a:t>
            </a:r>
            <a:endParaRPr lang="cs-CZ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Obsahují-li </a:t>
            </a:r>
            <a:r>
              <a:rPr lang="cs-CZ" sz="2800" dirty="0"/>
              <a:t>spaliny určité koncentrace chloru, jsou pak splněny podmínky pro aktivní vysokoteplotní chlorovou korozi, přičemž vyšší koncentrace SO</a:t>
            </a:r>
            <a:r>
              <a:rPr lang="cs-CZ" sz="2800" baseline="-25000" dirty="0"/>
              <a:t>2</a:t>
            </a:r>
            <a:r>
              <a:rPr lang="cs-CZ" sz="2800" dirty="0"/>
              <a:t> jsou pro tento jev podpůrné.</a:t>
            </a:r>
          </a:p>
        </p:txBody>
      </p:sp>
    </p:spTree>
    <p:extLst>
      <p:ext uri="{BB962C8B-B14F-4D97-AF65-F5344CB8AC3E}">
        <p14:creationId xmlns:p14="http://schemas.microsoft.com/office/powerpoint/2010/main" val="4125789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1100" y="388938"/>
            <a:ext cx="9144000" cy="533876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Z grafu „Oblast vysokoteplotní chlorové koroze“ je zřejmé, že při běžných teplotních poměrech </a:t>
            </a:r>
            <a:r>
              <a:rPr lang="cs-CZ" sz="2800" dirty="0" smtClean="0"/>
              <a:t>standardního kotle </a:t>
            </a:r>
            <a:r>
              <a:rPr lang="cs-CZ" sz="2800" dirty="0"/>
              <a:t>(teplotě povrchu přehříváku kolem 550°C a teplotě proudících spalin nad 800°C je jednoznačně naplněna podmínka existence vysokoteplotní chlorové </a:t>
            </a:r>
            <a:r>
              <a:rPr lang="cs-CZ" sz="2800" dirty="0" smtClean="0"/>
              <a:t>koroze.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 smtClean="0"/>
              <a:t>Je </a:t>
            </a:r>
            <a:r>
              <a:rPr lang="cs-CZ" sz="2800" dirty="0"/>
              <a:t>pouze otázka času a koncentrace chloru ve spalinách, kdy dojde k havárii teplosměnné plochy, a tím k neplánovaným odstávkám, ke snižování fondu provozní doby a ke zvyšování fondu oprav. </a:t>
            </a:r>
          </a:p>
          <a:p>
            <a:pPr algn="l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9102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2472</TotalTime>
  <Words>903</Words>
  <Application>Microsoft Office PowerPoint</Application>
  <PresentationFormat>Širokoúhlá obrazovka</PresentationFormat>
  <Paragraphs>196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Times New Roman</vt:lpstr>
      <vt:lpstr>Trebuchet MS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Výsledky modelových výpočtů obsahu chloru ve spalinách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Chlorová koroze</dc:title>
  <dc:creator>MJ</dc:creator>
  <cp:lastModifiedBy>jh</cp:lastModifiedBy>
  <cp:revision>106</cp:revision>
  <dcterms:created xsi:type="dcterms:W3CDTF">2014-10-13T08:27:39Z</dcterms:created>
  <dcterms:modified xsi:type="dcterms:W3CDTF">2016-10-04T21:01:28Z</dcterms:modified>
</cp:coreProperties>
</file>