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1" r:id="rId3"/>
    <p:sldId id="276" r:id="rId4"/>
    <p:sldId id="291" r:id="rId5"/>
    <p:sldId id="277" r:id="rId6"/>
    <p:sldId id="278" r:id="rId7"/>
    <p:sldId id="292" r:id="rId8"/>
    <p:sldId id="294" r:id="rId9"/>
    <p:sldId id="293" r:id="rId10"/>
    <p:sldId id="279" r:id="rId11"/>
    <p:sldId id="285" r:id="rId12"/>
    <p:sldId id="287" r:id="rId13"/>
    <p:sldId id="288" r:id="rId14"/>
    <p:sldId id="289" r:id="rId15"/>
    <p:sldId id="267" r:id="rId16"/>
  </p:sldIdLst>
  <p:sldSz cx="9144000" cy="5143500" type="screen16x9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">
          <p15:clr>
            <a:srgbClr val="A4A3A4"/>
          </p15:clr>
        </p15:guide>
        <p15:guide id="2" orient="horz" pos="2857">
          <p15:clr>
            <a:srgbClr val="A4A3A4"/>
          </p15:clr>
        </p15:guide>
        <p15:guide id="3" orient="horz" pos="2634">
          <p15:clr>
            <a:srgbClr val="A4A3A4"/>
          </p15:clr>
        </p15:guide>
        <p15:guide id="4" pos="5532">
          <p15:clr>
            <a:srgbClr val="A4A3A4"/>
          </p15:clr>
        </p15:guide>
        <p15:guide id="5" pos="229">
          <p15:clr>
            <a:srgbClr val="A4A3A4"/>
          </p15:clr>
        </p15:guide>
        <p15:guide id="6" pos="1726">
          <p15:clr>
            <a:srgbClr val="A4A3A4"/>
          </p15:clr>
        </p15:guide>
        <p15:guide id="7" pos="1497">
          <p15:clr>
            <a:srgbClr val="A4A3A4"/>
          </p15:clr>
        </p15:guide>
        <p15:guide id="8" pos="3218">
          <p15:clr>
            <a:srgbClr val="A4A3A4"/>
          </p15:clr>
        </p15:guide>
        <p15:guide id="9" pos="29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cinová Elena" initials="LE" lastIdx="0" clrIdx="0">
    <p:extLst>
      <p:ext uri="{19B8F6BF-5375-455C-9EA6-DF929625EA0E}">
        <p15:presenceInfo xmlns:p15="http://schemas.microsoft.com/office/powerpoint/2012/main" userId="Lacinová E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396" y="132"/>
      </p:cViewPr>
      <p:guideLst>
        <p:guide orient="horz" pos="223"/>
        <p:guide orient="horz" pos="2857"/>
        <p:guide orient="horz" pos="2634"/>
        <p:guide pos="5532"/>
        <p:guide pos="229"/>
        <p:guide pos="1726"/>
        <p:guide pos="1497"/>
        <p:guide pos="3218"/>
        <p:guide pos="29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9105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7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7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7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5.10.2016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7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645200" y="10068055"/>
            <a:ext cx="3561479" cy="5295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7FFC73-7408-416C-9F0E-75CE418ED134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6518275" cy="366712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37857" y="4648115"/>
            <a:ext cx="5903222" cy="4402963"/>
          </a:xfrm>
        </p:spPr>
        <p:txBody>
          <a:bodyPr lIns="90004" tIns="44997" rIns="90004" bIns="44997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44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645200" y="10068055"/>
            <a:ext cx="3561479" cy="5295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C488DE-81AE-4EF1-B30D-A8696BE7F6ED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6518275" cy="366712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37857" y="4648115"/>
            <a:ext cx="5903222" cy="4402963"/>
          </a:xfrm>
        </p:spPr>
        <p:txBody>
          <a:bodyPr lIns="90004" tIns="44997" rIns="90004" bIns="44997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409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645200" y="10068055"/>
            <a:ext cx="3561479" cy="5295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0F5D4E4-4353-445A-8419-D2F6BA975D77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6518275" cy="366712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37857" y="4648115"/>
            <a:ext cx="5903222" cy="4402963"/>
          </a:xfrm>
        </p:spPr>
        <p:txBody>
          <a:bodyPr lIns="90004" tIns="44997" rIns="90004" bIns="44997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23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645200" y="10068055"/>
            <a:ext cx="3561479" cy="5295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7C631C-6B5E-4801-84DB-67E04267A740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6518275" cy="366712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37857" y="4648115"/>
            <a:ext cx="5903222" cy="4402963"/>
          </a:xfrm>
        </p:spPr>
        <p:txBody>
          <a:bodyPr lIns="90004" tIns="44997" rIns="90004" bIns="44997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501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645200" y="10068055"/>
            <a:ext cx="3561479" cy="5295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7C631C-6B5E-4801-84DB-67E04267A740}" type="slidenum">
              <a:t>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6518275" cy="366712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37857" y="4648115"/>
            <a:ext cx="5903222" cy="4402963"/>
          </a:xfrm>
        </p:spPr>
        <p:txBody>
          <a:bodyPr lIns="90004" tIns="44997" rIns="90004" bIns="44997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118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645200" y="10068055"/>
            <a:ext cx="3561479" cy="5295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7C631C-6B5E-4801-84DB-67E04267A740}" type="slidenum">
              <a:t>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6518275" cy="366712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37857" y="4648115"/>
            <a:ext cx="5903222" cy="4402963"/>
          </a:xfrm>
        </p:spPr>
        <p:txBody>
          <a:bodyPr lIns="90004" tIns="44997" rIns="90004" bIns="44997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371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645200" y="10068055"/>
            <a:ext cx="3561479" cy="5295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7C631C-6B5E-4801-84DB-67E04267A740}" type="slidenum">
              <a:t>10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6518275" cy="366712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37857" y="4648115"/>
            <a:ext cx="5903222" cy="4402963"/>
          </a:xfrm>
        </p:spPr>
        <p:txBody>
          <a:bodyPr lIns="90004" tIns="44997" rIns="90004" bIns="44997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37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1" y="2133601"/>
            <a:ext cx="4293313" cy="30098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538" y="356639"/>
            <a:ext cx="8418512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8922"/>
            <a:ext cx="1213200" cy="5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31998"/>
            <a:ext cx="4035426" cy="321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538" y="977251"/>
            <a:ext cx="8418512" cy="135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363538" y="912777"/>
            <a:ext cx="8418512" cy="32686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8575" y="359267"/>
            <a:ext cx="3673475" cy="43088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363537" y="356640"/>
            <a:ext cx="4384675" cy="382483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108575" y="796532"/>
            <a:ext cx="3673475" cy="33849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63538" y="908011"/>
            <a:ext cx="8418512" cy="3273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1" y="2133601"/>
            <a:ext cx="4293313" cy="30098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63538" y="1350000"/>
            <a:ext cx="8418512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8922"/>
            <a:ext cx="1213200" cy="5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31998"/>
            <a:ext cx="4035426" cy="321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34621" y="4656931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95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31999"/>
            <a:ext cx="4035425" cy="321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1" y="1"/>
            <a:ext cx="9143999" cy="4535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3538" y="908011"/>
            <a:ext cx="8418512" cy="3273464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9" name="Zástupný symbol pro číslo snímku 4"/>
          <p:cNvSpPr>
            <a:spLocks noGrp="1"/>
          </p:cNvSpPr>
          <p:nvPr userDrawn="1"/>
        </p:nvSpPr>
        <p:spPr>
          <a:xfrm>
            <a:off x="8134621" y="4656931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 userDrawn="1"/>
        </p:nvSpPr>
        <p:spPr>
          <a:xfrm>
            <a:off x="2740025" y="4535489"/>
            <a:ext cx="2008187" cy="60801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Ing. Zdeňka Fialová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ředitelka odboru Stavební úřad</a:t>
            </a:r>
            <a:endParaRPr lang="cs-CZ" sz="900" b="0" i="0" u="none" strike="noStrike" kern="1200" cap="none" spc="0" baseline="0" dirty="0">
              <a:solidFill>
                <a:srgbClr val="FFFFFF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  <p:sldLayoutId id="2147483656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363602" y="1635477"/>
            <a:ext cx="8417884" cy="2378518"/>
          </a:xfrm>
        </p:spPr>
        <p:txBody>
          <a:bodyPr lIns="90004" tIns="44997" rIns="90004" bIns="44997"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cs-CZ" sz="3600" dirty="0" smtClean="0">
                <a:solidFill>
                  <a:schemeClr val="bg1"/>
                </a:solidFill>
              </a:rPr>
              <a:t>NOVELA STAVEBNÍHO ZÁKONA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cs-CZ" sz="3600" dirty="0" smtClean="0">
                <a:solidFill>
                  <a:schemeClr val="bg1"/>
                </a:solidFill>
              </a:rPr>
              <a:t>A SPOLEČNÉ ŘÍZENÍ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63602" y="353881"/>
            <a:ext cx="8417884" cy="706426"/>
          </a:xfrm>
        </p:spPr>
        <p:txBody>
          <a:bodyPr lIns="90004" tIns="44997" rIns="90004" bIns="44997" anchor="t"/>
          <a:lstStyle/>
          <a:p>
            <a:pPr algn="ctr"/>
            <a:r>
              <a:rPr lang="cs-CZ" sz="2000" b="1" cap="all" dirty="0" smtClean="0">
                <a:solidFill>
                  <a:srgbClr val="13B5F4"/>
                </a:solidFill>
              </a:rPr>
              <a:t>Pozitiva a negativa novely stavebního zákona a souvisejících předpisů</a:t>
            </a:r>
            <a:endParaRPr lang="cs-CZ" sz="2000" b="1" cap="all" dirty="0">
              <a:solidFill>
                <a:srgbClr val="13B5F4"/>
              </a:solidFill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258931" y="1072896"/>
            <a:ext cx="8522555" cy="3316224"/>
          </a:xfrm>
        </p:spPr>
        <p:txBody>
          <a:bodyPr lIns="90004" tIns="44997" rIns="90004" bIns="44997">
            <a:normAutofit fontScale="32500" lnSpcReduction="20000"/>
          </a:bodyPr>
          <a:lstStyle/>
          <a:p>
            <a:pPr marL="0" lvl="1" indent="0">
              <a:spcBef>
                <a:spcPts val="480"/>
              </a:spcBef>
              <a:spcAft>
                <a:spcPts val="1415"/>
              </a:spcAft>
              <a:buSzPts val="2741"/>
              <a:buBlip>
                <a:blip r:embed="rId3"/>
              </a:buBlip>
            </a:pPr>
            <a:r>
              <a:rPr lang="cs-CZ" sz="3800" b="1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Pozitiva novely</a:t>
            </a:r>
            <a:r>
              <a:rPr lang="cs-CZ" sz="3800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: </a:t>
            </a:r>
          </a:p>
          <a:p>
            <a:pPr marL="352425" lvl="2" indent="0">
              <a:spcBef>
                <a:spcPts val="480"/>
              </a:spcBef>
              <a:spcAft>
                <a:spcPts val="1415"/>
              </a:spcAft>
              <a:buSzPts val="2741"/>
              <a:buBlip>
                <a:blip r:embed="rId3"/>
              </a:buBlip>
            </a:pPr>
            <a:r>
              <a:rPr lang="cs-CZ" sz="3800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zkrácení povolovacích procesů</a:t>
            </a:r>
          </a:p>
          <a:p>
            <a:pPr marL="352425" lvl="2" indent="0">
              <a:spcBef>
                <a:spcPts val="480"/>
              </a:spcBef>
              <a:spcAft>
                <a:spcPts val="1415"/>
              </a:spcAft>
              <a:buSzPts val="2741"/>
              <a:buBlip>
                <a:blip r:embed="rId3"/>
              </a:buBlip>
            </a:pPr>
            <a:r>
              <a:rPr lang="cs-CZ" sz="3800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možnost vedení jednoho </a:t>
            </a:r>
            <a:r>
              <a:rPr lang="cs-CZ" sz="3800" dirty="0" smtClean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řízení </a:t>
            </a:r>
            <a:r>
              <a:rPr lang="cs-CZ" sz="3800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– opravné prostředky budou uplatňování pouze </a:t>
            </a:r>
            <a:r>
              <a:rPr lang="cs-CZ" sz="3800" dirty="0" smtClean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jedenkrát, totéž platí pro podávání soudních žalob </a:t>
            </a:r>
            <a:endParaRPr lang="cs-CZ" sz="3800" dirty="0">
              <a:solidFill>
                <a:srgbClr val="004B8D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lvl="1" indent="0">
              <a:spcBef>
                <a:spcPts val="480"/>
              </a:spcBef>
              <a:spcAft>
                <a:spcPts val="1415"/>
              </a:spcAft>
              <a:buSzPts val="2741"/>
              <a:buBlip>
                <a:blip r:embed="rId3"/>
              </a:buBlip>
            </a:pPr>
            <a:r>
              <a:rPr lang="cs-CZ" sz="3800" b="1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Negativa novely: </a:t>
            </a:r>
          </a:p>
          <a:p>
            <a:pPr marL="352425" lvl="2" indent="0">
              <a:spcBef>
                <a:spcPts val="480"/>
              </a:spcBef>
              <a:spcAft>
                <a:spcPts val="1415"/>
              </a:spcAft>
              <a:buSzPts val="2741"/>
              <a:buBlip>
                <a:blip r:embed="rId3"/>
              </a:buBlip>
            </a:pPr>
            <a:r>
              <a:rPr lang="cs-CZ" sz="3800" dirty="0" smtClean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nedostatečná </a:t>
            </a:r>
            <a:r>
              <a:rPr lang="cs-CZ" sz="3800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eliminace negativních dopadů novely EIA </a:t>
            </a:r>
            <a:r>
              <a:rPr lang="cs-CZ" sz="3800" dirty="0" smtClean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v navazujícím řízení</a:t>
            </a:r>
          </a:p>
          <a:p>
            <a:pPr marL="352425" lvl="2" indent="0">
              <a:spcBef>
                <a:spcPts val="480"/>
              </a:spcBef>
              <a:spcAft>
                <a:spcPts val="1415"/>
              </a:spcAft>
              <a:buSzPts val="2741"/>
              <a:buBlip>
                <a:blip r:embed="rId3"/>
              </a:buBlip>
            </a:pPr>
            <a:r>
              <a:rPr lang="cs-CZ" sz="3800" dirty="0" smtClean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nedostatečné odstranění řetězení správních rozhodnutí</a:t>
            </a:r>
          </a:p>
          <a:p>
            <a:pPr marL="352425" lvl="2" indent="0">
              <a:spcBef>
                <a:spcPts val="480"/>
              </a:spcBef>
              <a:spcAft>
                <a:spcPts val="1415"/>
              </a:spcAft>
              <a:buSzPts val="2741"/>
              <a:buBlip>
                <a:blip r:embed="rId3"/>
              </a:buBlip>
            </a:pPr>
            <a:r>
              <a:rPr lang="cs-CZ" sz="3800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p</a:t>
            </a:r>
            <a:r>
              <a:rPr lang="cs-CZ" sz="3800" dirty="0" smtClean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ovolení nakládání s vodami před společným řízením – stavba právně neexistuje, nemožnost využít společné řízení s procesem EIA  </a:t>
            </a:r>
            <a:endParaRPr lang="cs-CZ" sz="3800" dirty="0">
              <a:solidFill>
                <a:srgbClr val="004B8D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352425" lvl="2" indent="0">
              <a:spcBef>
                <a:spcPts val="480"/>
              </a:spcBef>
              <a:spcAft>
                <a:spcPts val="1415"/>
              </a:spcAft>
              <a:buSzPts val="2741"/>
              <a:buBlip>
                <a:blip r:embed="rId3"/>
              </a:buBlip>
            </a:pPr>
            <a:endParaRPr lang="cs-CZ" sz="3800" dirty="0">
              <a:solidFill>
                <a:srgbClr val="004B8D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lv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2648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615553"/>
          </a:xfrm>
        </p:spPr>
        <p:txBody>
          <a:bodyPr/>
          <a:lstStyle/>
          <a:p>
            <a:pPr algn="ctr"/>
            <a:r>
              <a:rPr lang="cs-CZ" sz="2000" b="1" dirty="0"/>
              <a:t>ZMĚNA ZÁKONA č. 416/2009 Sb. O URYCHLENÍ </a:t>
            </a:r>
            <a:r>
              <a:rPr lang="cs-CZ" sz="2000" b="1" dirty="0" smtClean="0"/>
              <a:t>VÝSTAVBY </a:t>
            </a:r>
            <a:br>
              <a:rPr lang="cs-CZ" sz="2000" b="1" dirty="0" smtClean="0"/>
            </a:br>
            <a:r>
              <a:rPr lang="cs-CZ" sz="2000" b="1" dirty="0" smtClean="0"/>
              <a:t>DOPRAVNÍ</a:t>
            </a:r>
            <a:r>
              <a:rPr lang="cs-CZ" sz="2000" b="1" dirty="0"/>
              <a:t>, VODNÍ A ENERGETICKÉ </a:t>
            </a:r>
            <a:r>
              <a:rPr lang="cs-CZ" sz="2000" b="1" dirty="0" smtClean="0"/>
              <a:t>INFRASTRUKTURY (ZUV)</a:t>
            </a:r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363538" y="969567"/>
            <a:ext cx="8418512" cy="3211908"/>
          </a:xfrm>
        </p:spPr>
        <p:txBody>
          <a:bodyPr/>
          <a:lstStyle/>
          <a:p>
            <a:endParaRPr lang="cs-CZ" sz="1600" dirty="0" smtClean="0"/>
          </a:p>
          <a:p>
            <a:r>
              <a:rPr lang="cs-CZ" sz="1600" dirty="0" smtClean="0"/>
              <a:t>změny zákona jsou </a:t>
            </a:r>
            <a:r>
              <a:rPr lang="cs-CZ" sz="1600" dirty="0"/>
              <a:t>vyvolané </a:t>
            </a:r>
            <a:r>
              <a:rPr lang="cs-CZ" sz="1600" dirty="0" smtClean="0"/>
              <a:t>nutností </a:t>
            </a:r>
            <a:r>
              <a:rPr lang="cs-CZ" sz="1600" dirty="0"/>
              <a:t>upravit </a:t>
            </a:r>
            <a:r>
              <a:rPr lang="cs-CZ" sz="1600" dirty="0" smtClean="0"/>
              <a:t>povolovací procesy vybraných energetických staveb (zejména zvlášť rozsáhlých liniových staveb) a nutností přijmou legislativní opatření k zajištění koordinace </a:t>
            </a:r>
            <a:r>
              <a:rPr lang="cs-CZ" sz="1600" dirty="0"/>
              <a:t>procesů povolování projektů společného zájmu podle nařízení Evropského parlamentu a Rady (EU) č. 347/2013 ze dne </a:t>
            </a:r>
            <a:r>
              <a:rPr lang="cs-CZ" sz="1600" dirty="0" smtClean="0"/>
              <a:t>17.dubna </a:t>
            </a:r>
            <a:r>
              <a:rPr lang="cs-CZ" sz="1600" dirty="0"/>
              <a:t>2013, kterým se stanoví hlavní směry </a:t>
            </a:r>
            <a:r>
              <a:rPr lang="cs-CZ" sz="1600" dirty="0" smtClean="0"/>
              <a:t>pro transevropské energetické sítě </a:t>
            </a:r>
            <a:r>
              <a:rPr lang="cs-CZ" sz="1600" dirty="0"/>
              <a:t>a kterým se zrušuje rozhodnutí č. 1364/2006/ES a mění nařízení (ES)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č</a:t>
            </a:r>
            <a:r>
              <a:rPr lang="cs-CZ" sz="1600" dirty="0"/>
              <a:t>. 713/2009, (ES) č. 714/2009 a (ES) č. 715/2009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488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615553"/>
          </a:xfrm>
        </p:spPr>
        <p:txBody>
          <a:bodyPr/>
          <a:lstStyle/>
          <a:p>
            <a:pPr algn="ctr"/>
            <a:r>
              <a:rPr lang="cs-CZ" sz="2000" b="1" dirty="0"/>
              <a:t>ZMĚNA ZÁKONA č. 416/2009 Sb. O URYCHLENÍ VÝSTAVBY </a:t>
            </a:r>
            <a:br>
              <a:rPr lang="cs-CZ" sz="2000" b="1" dirty="0"/>
            </a:br>
            <a:r>
              <a:rPr lang="cs-CZ" sz="2000" b="1" dirty="0"/>
              <a:t>DOPRAVNÍ, VODNÍ A ENERGETICKÉ INFRASTRUKTURY (ZUV)</a:t>
            </a:r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38912" y="1109472"/>
            <a:ext cx="8224266" cy="3060192"/>
          </a:xfrm>
        </p:spPr>
        <p:txBody>
          <a:bodyPr>
            <a:normAutofit fontScale="70000" lnSpcReduction="20000"/>
          </a:bodyPr>
          <a:lstStyle/>
          <a:p>
            <a:pPr marL="0" lvl="1" indent="0" hangingPunct="0">
              <a:buNone/>
            </a:pPr>
            <a:r>
              <a:rPr lang="cs-CZ" sz="1800" b="1" dirty="0" smtClean="0"/>
              <a:t>upřesňují </a:t>
            </a:r>
            <a:r>
              <a:rPr lang="cs-CZ" sz="1800" b="1" dirty="0"/>
              <a:t>se pojmy </a:t>
            </a:r>
            <a:r>
              <a:rPr lang="cs-CZ" sz="1800" dirty="0"/>
              <a:t>„energetická infrastruktura“, „vybrané stavby energetické soustavy</a:t>
            </a:r>
            <a:r>
              <a:rPr lang="cs-CZ" sz="1800" dirty="0" smtClean="0"/>
              <a:t>“</a:t>
            </a:r>
          </a:p>
          <a:p>
            <a:pPr marL="0" lvl="1" indent="0" hangingPunct="0">
              <a:buNone/>
            </a:pPr>
            <a:endParaRPr lang="cs-CZ" sz="1300" dirty="0" smtClean="0"/>
          </a:p>
          <a:p>
            <a:pPr marL="0" indent="0" hangingPunct="0">
              <a:buNone/>
            </a:pPr>
            <a:r>
              <a:rPr lang="cs-CZ" sz="1800" u="sng" dirty="0" smtClean="0"/>
              <a:t>Energetickou infrastrukturou</a:t>
            </a:r>
            <a:r>
              <a:rPr lang="cs-CZ" sz="1800" dirty="0" smtClean="0"/>
              <a:t> se pro účely tohoto zákona rozumějí stavby a zařízení elektrizační soustavy, plynárenské</a:t>
            </a:r>
            <a:br>
              <a:rPr lang="cs-CZ" sz="1800" dirty="0" smtClean="0"/>
            </a:br>
            <a:r>
              <a:rPr lang="cs-CZ" sz="1800" dirty="0" smtClean="0"/>
              <a:t>           soustavy, </a:t>
            </a:r>
            <a:r>
              <a:rPr lang="cs-CZ" sz="1800" b="1" dirty="0" smtClean="0"/>
              <a:t>soustavy zásobování tepelnou energií </a:t>
            </a:r>
            <a:r>
              <a:rPr lang="cs-CZ" sz="1800" dirty="0" smtClean="0"/>
              <a:t>a stavby a zařízení ropovodů a produktovodů podle jiného zákona</a:t>
            </a:r>
            <a:br>
              <a:rPr lang="cs-CZ" sz="1800" dirty="0" smtClean="0"/>
            </a:br>
            <a:r>
              <a:rPr lang="cs-CZ" sz="1800" dirty="0" smtClean="0"/>
              <a:t>           zřizované a provozované ve veřejném zájmu, pokud nejsou v rozporu s platnou politikou územního rozvoje a </a:t>
            </a:r>
            <a:br>
              <a:rPr lang="cs-CZ" sz="1800" dirty="0" smtClean="0"/>
            </a:br>
            <a:r>
              <a:rPr lang="cs-CZ" sz="1800" dirty="0" smtClean="0"/>
              <a:t>           s územně plánovací dokumentací.</a:t>
            </a:r>
          </a:p>
          <a:p>
            <a:pPr marL="0" indent="0" hangingPunct="0">
              <a:buNone/>
            </a:pPr>
            <a:endParaRPr lang="cs-CZ" sz="1200" dirty="0"/>
          </a:p>
          <a:p>
            <a:pPr marL="0" indent="0" hangingPunct="0">
              <a:buNone/>
            </a:pPr>
            <a:r>
              <a:rPr lang="cs-CZ" sz="1800" u="sng" dirty="0" smtClean="0"/>
              <a:t> Vybranými </a:t>
            </a:r>
            <a:r>
              <a:rPr lang="cs-CZ" sz="1800" u="sng" dirty="0"/>
              <a:t>stavbami energetické infrastruktury </a:t>
            </a:r>
            <a:r>
              <a:rPr lang="cs-CZ" sz="1800" dirty="0"/>
              <a:t>se </a:t>
            </a:r>
            <a:r>
              <a:rPr lang="cs-CZ" sz="1800" dirty="0" smtClean="0"/>
              <a:t>rozumí</a:t>
            </a:r>
          </a:p>
          <a:p>
            <a:pPr marL="0" indent="0" hangingPunct="0">
              <a:buNone/>
            </a:pPr>
            <a:r>
              <a:rPr lang="cs-CZ" sz="1800" dirty="0" smtClean="0"/>
              <a:t>           a</a:t>
            </a:r>
            <a:r>
              <a:rPr lang="cs-CZ" sz="1800" dirty="0"/>
              <a:t>) stavby a zařízení přenosové soustavy</a:t>
            </a:r>
            <a:r>
              <a:rPr lang="cs-CZ" sz="1800" dirty="0" smtClean="0"/>
              <a:t>,</a:t>
            </a:r>
          </a:p>
          <a:p>
            <a:pPr marL="0" indent="0" hangingPunct="0">
              <a:buNone/>
            </a:pPr>
            <a:r>
              <a:rPr lang="cs-CZ" sz="1800" dirty="0" smtClean="0"/>
              <a:t>           b</a:t>
            </a:r>
            <a:r>
              <a:rPr lang="cs-CZ" sz="1800" dirty="0"/>
              <a:t>) výrobny elektřiny o celkovém instalovaném výkonu 100 MW a více</a:t>
            </a:r>
            <a:r>
              <a:rPr lang="cs-CZ" sz="1800" dirty="0" smtClean="0"/>
              <a:t>,</a:t>
            </a:r>
          </a:p>
          <a:p>
            <a:pPr marL="0" indent="0" hangingPunc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c) </a:t>
            </a:r>
            <a:r>
              <a:rPr lang="cs-CZ" sz="1800" dirty="0"/>
              <a:t>stavby a zařízení přepravní soustavy</a:t>
            </a:r>
            <a:r>
              <a:rPr lang="cs-CZ" sz="1800" dirty="0" smtClean="0"/>
              <a:t>,</a:t>
            </a:r>
          </a:p>
          <a:p>
            <a:pPr marL="0" indent="0" hangingPunc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d</a:t>
            </a:r>
            <a:r>
              <a:rPr lang="cs-CZ" sz="1800" dirty="0"/>
              <a:t>) zásobníky plynu</a:t>
            </a:r>
            <a:r>
              <a:rPr lang="cs-CZ" sz="1800" dirty="0" smtClean="0"/>
              <a:t>,</a:t>
            </a:r>
          </a:p>
          <a:p>
            <a:pPr marL="0" indent="0" hangingPunc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e</a:t>
            </a:r>
            <a:r>
              <a:rPr lang="cs-CZ" sz="1800" dirty="0"/>
              <a:t>) stavby a zařízení ropovodů a produktovodů,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           f</a:t>
            </a:r>
            <a:r>
              <a:rPr lang="cs-CZ" sz="1800" dirty="0"/>
              <a:t>) stavby a zařízení distribuční soustavy o napětí 110 </a:t>
            </a:r>
            <a:r>
              <a:rPr lang="cs-CZ" sz="1800" dirty="0" err="1"/>
              <a:t>kV</a:t>
            </a:r>
            <a:r>
              <a:rPr lang="cs-CZ" sz="1800" dirty="0"/>
              <a:t> včetně transformovny 110 </a:t>
            </a:r>
            <a:r>
              <a:rPr lang="cs-CZ" sz="1800" dirty="0" err="1" smtClean="0"/>
              <a:t>kV</a:t>
            </a:r>
            <a:r>
              <a:rPr lang="cs-CZ" sz="1800" dirty="0" smtClean="0"/>
              <a:t>, </a:t>
            </a:r>
          </a:p>
          <a:p>
            <a:pPr marL="0" indent="0" hangingPunct="0">
              <a:buNone/>
            </a:pPr>
            <a:r>
              <a:rPr lang="cs-CZ" sz="1800" dirty="0" smtClean="0"/>
              <a:t>           g</a:t>
            </a:r>
            <a:r>
              <a:rPr lang="cs-CZ" sz="1800" dirty="0"/>
              <a:t>) stavby a zařízení vysokotlakých plynovodů distribuční soustavy</a:t>
            </a:r>
            <a:r>
              <a:rPr lang="cs-CZ" sz="1800" dirty="0" smtClean="0"/>
              <a:t>.</a:t>
            </a:r>
          </a:p>
          <a:p>
            <a:pPr marL="0" indent="0" hangingPunct="0">
              <a:buNone/>
            </a:pPr>
            <a:endParaRPr lang="cs-CZ" sz="1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61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615553"/>
          </a:xfrm>
        </p:spPr>
        <p:txBody>
          <a:bodyPr/>
          <a:lstStyle/>
          <a:p>
            <a:pPr algn="ctr"/>
            <a:r>
              <a:rPr lang="cs-CZ" sz="2000" b="1" dirty="0"/>
              <a:t>ZMĚNA ZÁKONA č. 416/2009 Sb. O URYCHLENÍ VÝSTAVBY </a:t>
            </a:r>
            <a:br>
              <a:rPr lang="cs-CZ" sz="2000" b="1" dirty="0"/>
            </a:br>
            <a:r>
              <a:rPr lang="cs-CZ" sz="2000" b="1" dirty="0"/>
              <a:t>DOPRAVNÍ, VODNÍ A ENERGETICKÉ INFRASTRUKTURY (ZUV)</a:t>
            </a:r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363538" y="923545"/>
            <a:ext cx="8416290" cy="3257930"/>
          </a:xfrm>
        </p:spPr>
        <p:txBody>
          <a:bodyPr>
            <a:normAutofit fontScale="85000" lnSpcReduction="10000"/>
          </a:bodyPr>
          <a:lstStyle/>
          <a:p>
            <a:pPr marL="0" lvl="1" indent="0">
              <a:spcBef>
                <a:spcPts val="480"/>
              </a:spcBef>
              <a:spcAft>
                <a:spcPts val="1415"/>
              </a:spcAft>
              <a:buSzPts val="2741"/>
              <a:buNone/>
            </a:pPr>
            <a:r>
              <a:rPr lang="cs-CZ" sz="1900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vybrané energetické stavby </a:t>
            </a:r>
            <a:r>
              <a:rPr lang="cs-CZ" sz="1900" dirty="0" smtClean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 - </a:t>
            </a:r>
            <a:r>
              <a:rPr lang="cs-CZ" sz="1900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obecnou úpravou je novela stavebního zákona – povolovací procesy těchto staveb využívají zjednodušení, které přináší zavedení </a:t>
            </a:r>
            <a:r>
              <a:rPr lang="cs-CZ" sz="1900" dirty="0" smtClean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společného řízení </a:t>
            </a:r>
            <a:r>
              <a:rPr lang="cs-CZ" sz="1900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a integrace procesu EIA</a:t>
            </a:r>
          </a:p>
          <a:p>
            <a:pPr marL="0" lvl="1" indent="0">
              <a:spcBef>
                <a:spcPts val="480"/>
              </a:spcBef>
              <a:spcAft>
                <a:spcPts val="1415"/>
              </a:spcAft>
              <a:buSzPts val="2741"/>
              <a:buNone/>
            </a:pPr>
            <a:r>
              <a:rPr lang="cs-CZ" sz="1900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speciální úprava – </a:t>
            </a:r>
            <a:r>
              <a:rPr lang="cs-CZ" sz="1900" b="1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novela zákona č. 416/2009 Sb., o urychlení výstavby dopravní, vodní a energetické infrastruktury</a:t>
            </a:r>
          </a:p>
          <a:p>
            <a:pPr marL="457200" lvl="3" indent="0">
              <a:spcBef>
                <a:spcPts val="480"/>
              </a:spcBef>
              <a:spcAft>
                <a:spcPts val="1415"/>
              </a:spcAft>
              <a:buSzPts val="2741"/>
              <a:buBlip>
                <a:blip r:embed="rId2"/>
              </a:buBlip>
            </a:pPr>
            <a:r>
              <a:rPr lang="cs-CZ" sz="2000" dirty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zahrnuje specifické požadavky na povolování vybraných energetických </a:t>
            </a:r>
            <a:r>
              <a:rPr lang="cs-CZ" sz="2000" dirty="0" smtClean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staveb    </a:t>
            </a:r>
          </a:p>
          <a:p>
            <a:pPr marL="457200" lvl="3" indent="0">
              <a:spcBef>
                <a:spcPts val="480"/>
              </a:spcBef>
              <a:spcAft>
                <a:spcPts val="1415"/>
              </a:spcAft>
              <a:buSzPts val="2741"/>
              <a:buBlip>
                <a:blip r:embed="rId2"/>
              </a:buBlip>
            </a:pPr>
            <a:r>
              <a:rPr lang="cs-CZ" sz="2000" dirty="0" smtClean="0">
                <a:solidFill>
                  <a:srgbClr val="004B8D"/>
                </a:solidFill>
                <a:latin typeface="Calibri" pitchFamily="18"/>
                <a:ea typeface="Microsoft YaHei" pitchFamily="2"/>
                <a:cs typeface="Mangal" pitchFamily="2"/>
              </a:rPr>
              <a:t>zajištuje řádnou aplikaci Nařízení (EU) č. 347/2013, kterým se stanoví hlavní směry pro transevropské energetické sítě – upravuje postup před podáním žádosti - specifický postup pro projekty společného zájmu v oblasti energetiky (PCI)</a:t>
            </a:r>
          </a:p>
          <a:p>
            <a:pPr marL="360362" lvl="1" indent="0" hangingPunc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423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4"/>
            <a:ext cx="8418512" cy="1415772"/>
          </a:xfrm>
        </p:spPr>
        <p:txBody>
          <a:bodyPr/>
          <a:lstStyle/>
          <a:p>
            <a:pPr algn="ctr"/>
            <a:r>
              <a:rPr lang="cs-CZ" sz="2000" b="1" dirty="0"/>
              <a:t>NÁVRH </a:t>
            </a:r>
            <a:r>
              <a:rPr lang="cs-CZ" sz="2000" b="1" dirty="0" smtClean="0"/>
              <a:t>ZÁKONA BYL VLÁDĚ PŘEDLOŽEN </a:t>
            </a:r>
            <a:r>
              <a:rPr lang="cs-CZ" sz="2000" b="1" dirty="0"/>
              <a:t>S ROZPORY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363538" y="826719"/>
            <a:ext cx="8418512" cy="3285864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cs-CZ" dirty="0" smtClean="0"/>
              <a:t>Nejzásadnější rozpory v novele stavebního zákona a souvisejících předpisech:</a:t>
            </a:r>
          </a:p>
          <a:p>
            <a:r>
              <a:rPr lang="cs-CZ" b="1" u="sng" dirty="0" smtClean="0"/>
              <a:t>Dohoda před jednáním vlády: </a:t>
            </a:r>
            <a:endParaRPr lang="cs-CZ" b="1" u="sng" dirty="0"/>
          </a:p>
          <a:p>
            <a:pPr marL="0" indent="0" hangingPunct="0">
              <a:buNone/>
            </a:pPr>
            <a:endParaRPr lang="cs-CZ" sz="1300" dirty="0"/>
          </a:p>
          <a:p>
            <a:pPr lvl="1"/>
            <a:r>
              <a:rPr lang="cs-CZ" sz="2000" dirty="0" smtClean="0"/>
              <a:t>Kompenzační opatření (ve stavebním zákoně a zákoně o ochrany přírody a krajiny (metodika k zajištění kompenzačních opatření)</a:t>
            </a:r>
          </a:p>
          <a:p>
            <a:pPr lvl="1"/>
            <a:r>
              <a:rPr lang="cs-CZ" sz="2000" dirty="0" smtClean="0"/>
              <a:t>Výjimky podle zákona o ochraně přírody a krajiny (změna textu zákona)</a:t>
            </a:r>
          </a:p>
          <a:p>
            <a:pPr lvl="1"/>
            <a:r>
              <a:rPr lang="cs-CZ" sz="2000" dirty="0" smtClean="0"/>
              <a:t>Biologické hodnocení v zákoně o ochraně přírody a krajiny (změna textu zákona)</a:t>
            </a:r>
          </a:p>
          <a:p>
            <a:pPr marL="360362" lvl="1" indent="0">
              <a:buNone/>
            </a:pPr>
            <a:endParaRPr lang="cs-CZ" sz="2000" dirty="0"/>
          </a:p>
          <a:p>
            <a:pPr hangingPunct="0"/>
            <a:r>
              <a:rPr lang="cs-CZ" b="1" u="sng" dirty="0" smtClean="0"/>
              <a:t>Vláda rozhodovala:  </a:t>
            </a:r>
            <a:endParaRPr lang="cs-CZ" b="1" u="sng" dirty="0"/>
          </a:p>
          <a:p>
            <a:pPr marL="0" indent="0" hangingPunct="0">
              <a:buNone/>
            </a:pPr>
            <a:endParaRPr lang="cs-CZ" sz="1400" dirty="0"/>
          </a:p>
          <a:p>
            <a:pPr lvl="1"/>
            <a:r>
              <a:rPr lang="cs-CZ" sz="2000" dirty="0"/>
              <a:t>zahrnutí vodních děl do společného řízení (rozpor ve stavebním a vodním zákoně)</a:t>
            </a:r>
          </a:p>
          <a:p>
            <a:pPr lvl="1"/>
            <a:r>
              <a:rPr lang="cs-CZ" sz="2000" dirty="0"/>
              <a:t>zrušení zmocnění pro hlavní město Prahu k vydání </a:t>
            </a:r>
            <a:r>
              <a:rPr lang="cs-CZ" sz="2000" dirty="0" smtClean="0"/>
              <a:t>„pražských </a:t>
            </a:r>
            <a:r>
              <a:rPr lang="cs-CZ" sz="2000" dirty="0"/>
              <a:t>stavebních </a:t>
            </a:r>
            <a:r>
              <a:rPr lang="cs-CZ" sz="2000" dirty="0" smtClean="0"/>
              <a:t>předpisů“</a:t>
            </a:r>
            <a:endParaRPr lang="cs-CZ" sz="2000" dirty="0"/>
          </a:p>
          <a:p>
            <a:pPr lvl="1"/>
            <a:r>
              <a:rPr lang="cs-CZ" sz="2000" dirty="0"/>
              <a:t>úprava v zákoně o integrované prevenci</a:t>
            </a:r>
          </a:p>
          <a:p>
            <a:pPr lvl="1"/>
            <a:r>
              <a:rPr lang="cs-CZ" sz="2000" dirty="0"/>
              <a:t>zákon EIA – počet podpisů na podporující podpisové </a:t>
            </a:r>
            <a:r>
              <a:rPr lang="cs-CZ" sz="2000" dirty="0" smtClean="0"/>
              <a:t>listině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2648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Nadpis 9"/>
          <p:cNvSpPr txBox="1">
            <a:spLocks/>
          </p:cNvSpPr>
          <p:nvPr/>
        </p:nvSpPr>
        <p:spPr>
          <a:xfrm>
            <a:off x="363538" y="2377043"/>
            <a:ext cx="8418512" cy="11079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u="sng" dirty="0" smtClean="0"/>
              <a:t>Kontakt</a:t>
            </a:r>
          </a:p>
          <a:p>
            <a:r>
              <a:rPr lang="cs-CZ" sz="2400" dirty="0" smtClean="0"/>
              <a:t>E: fialova@mpo.cz</a:t>
            </a:r>
          </a:p>
          <a:p>
            <a:r>
              <a:rPr lang="cs-CZ" sz="2400" dirty="0" smtClean="0"/>
              <a:t>T: 224 853 231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1169551"/>
          </a:xfrm>
        </p:spPr>
        <p:txBody>
          <a:bodyPr/>
          <a:lstStyle/>
          <a:p>
            <a:pPr algn="ctr"/>
            <a:r>
              <a:rPr lang="cs-CZ" sz="2000" b="1" dirty="0" smtClean="0"/>
              <a:t>NÁVRH </a:t>
            </a:r>
            <a:r>
              <a:rPr lang="cs-CZ" sz="2000" b="1" dirty="0"/>
              <a:t>ZÁKONA, KTERÝM SE MĚNÍ </a:t>
            </a:r>
            <a:r>
              <a:rPr lang="cs-CZ" sz="2000" b="1" dirty="0" smtClean="0"/>
              <a:t>STAVEBNÍ ZÁKON A </a:t>
            </a:r>
            <a:r>
              <a:rPr lang="cs-CZ" sz="2000" b="1" dirty="0"/>
              <a:t>DALŠÍ SOUVISEJÍCÍ </a:t>
            </a:r>
            <a:r>
              <a:rPr lang="cs-CZ" sz="2000" b="1" cap="all" dirty="0" smtClean="0"/>
              <a:t>právní předpisy</a:t>
            </a:r>
            <a:r>
              <a:rPr lang="cs-CZ" b="1" cap="all" dirty="0"/>
              <a:t/>
            </a:r>
            <a:br>
              <a:rPr lang="cs-CZ" b="1" cap="all" dirty="0"/>
            </a:br>
            <a:endParaRPr lang="cs-CZ" b="1" cap="all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363538" y="1161288"/>
            <a:ext cx="8418512" cy="3020187"/>
          </a:xfrm>
        </p:spPr>
        <p:txBody>
          <a:bodyPr>
            <a:normAutofit fontScale="47500" lnSpcReduction="20000"/>
          </a:bodyPr>
          <a:lstStyle/>
          <a:p>
            <a:pPr hangingPunct="0"/>
            <a:r>
              <a:rPr lang="cs-CZ" sz="3400" dirty="0"/>
              <a:t>Ministerstvo pro místní rozvoj (MMR) </a:t>
            </a:r>
            <a:r>
              <a:rPr lang="cs-CZ" sz="3400" dirty="0" smtClean="0"/>
              <a:t>předložilo </a:t>
            </a:r>
            <a:r>
              <a:rPr lang="cs-CZ" sz="3400" dirty="0"/>
              <a:t>vládě k projednání návrh zákona, kterým se mění zákon č. 183/2006 Sb., o územním plánování a stavebním řádu (stavební zákon), ve znění pozdějších předpisů, a další související zákony (celkem </a:t>
            </a:r>
            <a:r>
              <a:rPr lang="cs-CZ" sz="3400" dirty="0" smtClean="0"/>
              <a:t>43). </a:t>
            </a:r>
            <a:r>
              <a:rPr lang="cs-CZ" sz="3400" dirty="0"/>
              <a:t/>
            </a:r>
            <a:br>
              <a:rPr lang="cs-CZ" sz="3400" dirty="0"/>
            </a:br>
            <a:r>
              <a:rPr lang="cs-CZ" sz="3400" dirty="0"/>
              <a:t>Spolupředkladatelem je Ministerstvo životního prostředí (</a:t>
            </a:r>
            <a:r>
              <a:rPr lang="cs-CZ" sz="3400" dirty="0" smtClean="0"/>
              <a:t>MŽP)</a:t>
            </a:r>
          </a:p>
          <a:p>
            <a:pPr hangingPunct="0"/>
            <a:endParaRPr lang="cs-CZ" sz="3400" dirty="0" smtClean="0"/>
          </a:p>
          <a:p>
            <a:pPr hangingPunct="0"/>
            <a:r>
              <a:rPr lang="cs-CZ" sz="3400" dirty="0" smtClean="0"/>
              <a:t>Nejrozsáhlejší změna se týká zákona č</a:t>
            </a:r>
            <a:r>
              <a:rPr lang="cs-CZ" sz="3400" dirty="0"/>
              <a:t>. č. 100/2001 Sb., o posuzování vlivů na životní prostředí a o změně některých souvisejících </a:t>
            </a:r>
            <a:r>
              <a:rPr lang="cs-CZ" sz="3400" dirty="0" smtClean="0"/>
              <a:t>zákonů (zákon </a:t>
            </a:r>
            <a:r>
              <a:rPr lang="cs-CZ" sz="3400" dirty="0"/>
              <a:t>o posuzování vlivů na životní prostředí</a:t>
            </a:r>
            <a:r>
              <a:rPr lang="cs-CZ" sz="3400" dirty="0" smtClean="0"/>
              <a:t>), ve znění pozdějších předpisů (zákon EIA)</a:t>
            </a:r>
          </a:p>
          <a:p>
            <a:pPr marL="0" indent="0" hangingPunct="0">
              <a:buNone/>
            </a:pPr>
            <a:endParaRPr lang="cs-CZ" sz="3400" dirty="0"/>
          </a:p>
          <a:p>
            <a:pPr hangingPunct="0"/>
            <a:r>
              <a:rPr lang="cs-CZ" sz="3400" dirty="0" smtClean="0"/>
              <a:t>Významně </a:t>
            </a:r>
            <a:r>
              <a:rPr lang="cs-CZ" sz="3400" dirty="0"/>
              <a:t>je doplněn zákon č. 416/2009 Sb. o urychlení výstavby dopravní, vodní a energetické </a:t>
            </a:r>
            <a:r>
              <a:rPr lang="cs-CZ" sz="3400" dirty="0" smtClean="0"/>
              <a:t>infrastruktury a upraven zákon, ve znění pozdějších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4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63602" y="353881"/>
            <a:ext cx="8417884" cy="398649"/>
          </a:xfrm>
        </p:spPr>
        <p:txBody>
          <a:bodyPr lIns="90004" tIns="44997" rIns="90004" bIns="44997" anchor="t"/>
          <a:lstStyle/>
          <a:p>
            <a:pPr algn="ctr" hangingPunct="0"/>
            <a:r>
              <a:rPr lang="cs-CZ" sz="2000" b="1" dirty="0"/>
              <a:t>HLAVNÍ CÍL NOVELY </a:t>
            </a:r>
            <a:r>
              <a:rPr lang="cs-CZ" sz="2000" b="1" dirty="0" smtClean="0"/>
              <a:t>STAVEBNÍHO ZÁKONA:</a:t>
            </a:r>
            <a:endParaRPr lang="cs-CZ" sz="2000" b="1" dirty="0">
              <a:solidFill>
                <a:srgbClr val="13B5F4"/>
              </a:solidFill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63602" y="814086"/>
            <a:ext cx="8417884" cy="3485395"/>
          </a:xfrm>
        </p:spPr>
        <p:txBody>
          <a:bodyPr lIns="90004" tIns="44997" rIns="90004" bIns="44997"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cs-CZ" sz="2100" b="1" u="sng" dirty="0"/>
              <a:t>ZJEDNODUŠENÍ A </a:t>
            </a:r>
            <a:r>
              <a:rPr lang="cs-CZ" sz="2100" b="1" u="sng" dirty="0" smtClean="0"/>
              <a:t>ZKRÁCENÍ POVOLOVACÍCH PROCESŮ </a:t>
            </a:r>
          </a:p>
          <a:p>
            <a:pPr marL="0" indent="0" hangingPunct="0">
              <a:buNone/>
            </a:pPr>
            <a:r>
              <a:rPr lang="cs-CZ" sz="2100" b="1" u="sng" dirty="0" smtClean="0"/>
              <a:t>ELIMINACE NEGATICNÍCH DOPADŮ „INFRINGEMENTOVÉ“ NOVELY EIA</a:t>
            </a:r>
            <a:endParaRPr lang="cs-CZ" sz="2100" u="sng" dirty="0" smtClean="0"/>
          </a:p>
          <a:p>
            <a:pPr marL="0" indent="0" hangingPunct="0">
              <a:buNone/>
            </a:pPr>
            <a:endParaRPr lang="cs-CZ" sz="1000" dirty="0" smtClean="0"/>
          </a:p>
          <a:p>
            <a:pPr marL="0" indent="0" hangingPunct="0">
              <a:buNone/>
            </a:pPr>
            <a:r>
              <a:rPr lang="cs-CZ" sz="1800" dirty="0" smtClean="0"/>
              <a:t>Jedna z hlavních priorit Akčního plánu vlády ČR na podporu hospodářského růstu a zaměstnanosti ČR</a:t>
            </a:r>
            <a:endParaRPr lang="cs-CZ" sz="1800" dirty="0"/>
          </a:p>
          <a:p>
            <a:pPr marL="0" indent="0" hangingPunct="0">
              <a:buNone/>
            </a:pPr>
            <a:endParaRPr lang="cs-CZ" sz="1800" dirty="0"/>
          </a:p>
          <a:p>
            <a:pPr marL="0" indent="0" hangingPunct="0">
              <a:buNone/>
            </a:pPr>
            <a:r>
              <a:rPr lang="cs-CZ" sz="1800" dirty="0"/>
              <a:t>Návrh zákona byl zpracován na základě programového prohlášení vlády, týkající se naplnění tohoto záměru. Návrh je předkládán v souladu s Plánem legislativních prací vlády </a:t>
            </a:r>
            <a:r>
              <a:rPr lang="cs-CZ" sz="1800" u="sng" dirty="0"/>
              <a:t>na rok </a:t>
            </a:r>
            <a:r>
              <a:rPr lang="cs-CZ" sz="1800" u="sng" dirty="0" smtClean="0"/>
              <a:t>2015</a:t>
            </a:r>
            <a:r>
              <a:rPr lang="cs-CZ" sz="1800" dirty="0" smtClean="0"/>
              <a:t> </a:t>
            </a:r>
          </a:p>
          <a:p>
            <a:pPr marL="0" indent="0" hangingPunct="0">
              <a:buNone/>
            </a:pPr>
            <a:endParaRPr lang="cs-CZ" sz="1800" dirty="0" smtClean="0"/>
          </a:p>
          <a:p>
            <a:pPr marL="0" indent="0" hangingPunct="0">
              <a:buNone/>
            </a:pPr>
            <a:r>
              <a:rPr lang="cs-CZ" sz="1800" dirty="0" smtClean="0"/>
              <a:t>Projednání návrhu zákona:</a:t>
            </a:r>
          </a:p>
          <a:p>
            <a:pPr lvl="1" hangingPunct="0">
              <a:buFont typeface="Wingdings" panose="05000000000000000000" pitchFamily="2" charset="2"/>
              <a:buChar char="Ø"/>
            </a:pPr>
            <a:r>
              <a:rPr lang="cs-CZ" sz="1800" dirty="0" smtClean="0"/>
              <a:t>Legislativní radou </a:t>
            </a:r>
            <a:r>
              <a:rPr lang="cs-CZ" sz="1800" dirty="0"/>
              <a:t>vlády </a:t>
            </a:r>
            <a:r>
              <a:rPr lang="cs-CZ" sz="1800" dirty="0" smtClean="0"/>
              <a:t>ČR (projednávání 2x přerušeno – požadováno přepracování a znovu předložení) poslední jednání 25. 8. 2016</a:t>
            </a:r>
          </a:p>
          <a:p>
            <a:pPr lvl="1" hangingPunct="0">
              <a:buFont typeface="Wingdings" panose="05000000000000000000" pitchFamily="2" charset="2"/>
              <a:buChar char="Ø"/>
            </a:pPr>
            <a:r>
              <a:rPr lang="cs-CZ" sz="1800" dirty="0" smtClean="0"/>
              <a:t>Na jednání vlády – 12. 9. 2016 přerušeno, snaha o dořešení cca 30 rozporů, návrh zákona schválen vládou 21. 9. 2016</a:t>
            </a:r>
          </a:p>
          <a:p>
            <a:pPr lvl="1" hangingPunct="0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lvl="1" hangingPunct="0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lvl="1" hangingPunct="0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marL="0" lvl="0" indent="0">
              <a:spcBef>
                <a:spcPts val="480"/>
              </a:spcBef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6808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830997"/>
          </a:xfrm>
        </p:spPr>
        <p:txBody>
          <a:bodyPr/>
          <a:lstStyle/>
          <a:p>
            <a:pPr algn="ctr"/>
            <a:r>
              <a:rPr lang="cs-CZ" dirty="0"/>
              <a:t> </a:t>
            </a:r>
            <a:r>
              <a:rPr lang="cs-CZ" sz="1800" b="1" cap="all" dirty="0"/>
              <a:t>Změny v zákoně </a:t>
            </a:r>
            <a:r>
              <a:rPr lang="cs-CZ" sz="1800" b="1" cap="all" dirty="0" smtClean="0"/>
              <a:t>EIA provedené předchozí </a:t>
            </a:r>
            <a:r>
              <a:rPr lang="cs-CZ" sz="1800" b="1" cap="all" dirty="0"/>
              <a:t>novelou č. </a:t>
            </a:r>
            <a:r>
              <a:rPr lang="cs-CZ" sz="1800" b="1" cap="all" dirty="0" smtClean="0"/>
              <a:t>39/2015 Sb. </a:t>
            </a:r>
            <a:br>
              <a:rPr lang="cs-CZ" sz="1800" b="1" cap="all" dirty="0" smtClean="0"/>
            </a:br>
            <a:r>
              <a:rPr lang="cs-CZ" sz="1800" b="1" cap="all" dirty="0" smtClean="0"/>
              <a:t>(zjednání </a:t>
            </a:r>
            <a:r>
              <a:rPr lang="cs-CZ" sz="1800" b="1" cap="all" dirty="0"/>
              <a:t>nápravy nesouladu s unijním právem):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363538" y="908012"/>
            <a:ext cx="8418512" cy="3273464"/>
          </a:xfrm>
        </p:spPr>
        <p:txBody>
          <a:bodyPr>
            <a:normAutofit fontScale="92500"/>
          </a:bodyPr>
          <a:lstStyle/>
          <a:p>
            <a:r>
              <a:rPr lang="cs-CZ" sz="1400" dirty="0" smtClean="0"/>
              <a:t>negativní </a:t>
            </a:r>
            <a:r>
              <a:rPr lang="cs-CZ" sz="1400" dirty="0"/>
              <a:t>závěr zjišťovacího řízení (tedy závěr, že se proces EIA nepovede) se vydává </a:t>
            </a:r>
            <a:r>
              <a:rPr lang="cs-CZ" sz="1400" dirty="0" smtClean="0"/>
              <a:t>formou </a:t>
            </a:r>
            <a:r>
              <a:rPr lang="cs-CZ" sz="1400" b="1" dirty="0" smtClean="0"/>
              <a:t>správního rozhodnutí</a:t>
            </a:r>
          </a:p>
          <a:p>
            <a:r>
              <a:rPr lang="cs-CZ" sz="1400" dirty="0" smtClean="0"/>
              <a:t>výstup </a:t>
            </a:r>
            <a:r>
              <a:rPr lang="cs-CZ" sz="1400" dirty="0"/>
              <a:t>procesu EIA </a:t>
            </a:r>
            <a:r>
              <a:rPr lang="cs-CZ" sz="1400" dirty="0" smtClean="0"/>
              <a:t>se vydává formou </a:t>
            </a:r>
            <a:r>
              <a:rPr lang="cs-CZ" sz="1400" b="1" dirty="0" smtClean="0"/>
              <a:t>závazného stanoviska</a:t>
            </a:r>
            <a:br>
              <a:rPr lang="cs-CZ" sz="1400" b="1" dirty="0" smtClean="0"/>
            </a:br>
            <a:r>
              <a:rPr lang="cs-CZ" sz="1400" dirty="0" smtClean="0"/>
              <a:t>Stavební </a:t>
            </a:r>
            <a:r>
              <a:rPr lang="cs-CZ" sz="1400" dirty="0"/>
              <a:t>úřad </a:t>
            </a:r>
            <a:r>
              <a:rPr lang="cs-CZ" sz="1400" dirty="0" smtClean="0"/>
              <a:t>(v navazujícím řízení) musí </a:t>
            </a:r>
            <a:r>
              <a:rPr lang="cs-CZ" sz="1400" dirty="0"/>
              <a:t>veškeré podmínky stanoviska EIA převzít do svého rozhodnutí, odpadá možnost zvažování jiných </a:t>
            </a:r>
            <a:r>
              <a:rPr lang="cs-CZ" sz="1400" dirty="0" smtClean="0"/>
              <a:t>zájmů</a:t>
            </a:r>
          </a:p>
          <a:p>
            <a:r>
              <a:rPr lang="cs-CZ" sz="1400" dirty="0"/>
              <a:t>Institut </a:t>
            </a:r>
            <a:r>
              <a:rPr lang="cs-CZ" sz="1400" dirty="0" smtClean="0"/>
              <a:t>„</a:t>
            </a:r>
            <a:r>
              <a:rPr lang="cs-CZ" sz="1400" dirty="0" err="1" smtClean="0"/>
              <a:t>coherence</a:t>
            </a:r>
            <a:r>
              <a:rPr lang="cs-CZ" sz="1400" dirty="0" smtClean="0"/>
              <a:t> </a:t>
            </a:r>
            <a:r>
              <a:rPr lang="cs-CZ" sz="1400" dirty="0" err="1" smtClean="0"/>
              <a:t>stamp</a:t>
            </a:r>
            <a:r>
              <a:rPr lang="cs-CZ" sz="1400" dirty="0" smtClean="0"/>
              <a:t>“ </a:t>
            </a:r>
            <a:r>
              <a:rPr lang="cs-CZ" sz="1400" dirty="0"/>
              <a:t>- verifikace souladu stavby se záměrem posouzeným v procesu EIA </a:t>
            </a:r>
            <a:br>
              <a:rPr lang="cs-CZ" sz="1400" dirty="0"/>
            </a:br>
            <a:r>
              <a:rPr lang="cs-CZ" sz="1400" dirty="0"/>
              <a:t>(porovnání dokumentace z procesu EIA s dokumentací předkládanou pro potřeby </a:t>
            </a:r>
            <a:r>
              <a:rPr lang="cs-CZ" sz="1400" dirty="0" smtClean="0"/>
              <a:t>navazujícího řízení)</a:t>
            </a:r>
            <a:endParaRPr lang="cs-CZ" sz="1400" dirty="0"/>
          </a:p>
          <a:p>
            <a:r>
              <a:rPr lang="cs-CZ" sz="1400" dirty="0" smtClean="0"/>
              <a:t>Veřejnost </a:t>
            </a:r>
            <a:r>
              <a:rPr lang="cs-CZ" sz="1400" dirty="0"/>
              <a:t>může v navazujícím řízení uplatňovat připomínky k </a:t>
            </a:r>
            <a:r>
              <a:rPr lang="cs-CZ" sz="1400" dirty="0" smtClean="0"/>
              <a:t>záměru </a:t>
            </a:r>
          </a:p>
          <a:p>
            <a:r>
              <a:rPr lang="cs-CZ" sz="1400" dirty="0"/>
              <a:t>Dotčená veřejnost </a:t>
            </a:r>
            <a:r>
              <a:rPr lang="cs-CZ" sz="1400" dirty="0" smtClean="0"/>
              <a:t>(spolky) může podat odvolání bez předchozí účasti v navazujícím řízení, může se žalobou </a:t>
            </a:r>
            <a:r>
              <a:rPr lang="cs-CZ" sz="1400" dirty="0"/>
              <a:t>domáhat zrušení rozhodnutí vydaného v navazujícím řízení a napadat hmotnou nebo procesní zákonnost tohoto rozhodnutí</a:t>
            </a:r>
            <a:r>
              <a:rPr lang="cs-CZ" sz="1400" dirty="0" smtClean="0"/>
              <a:t>. S</a:t>
            </a:r>
          </a:p>
          <a:p>
            <a:r>
              <a:rPr lang="cs-CZ" sz="1400" dirty="0"/>
              <a:t>S</a:t>
            </a:r>
            <a:r>
              <a:rPr lang="cs-CZ" sz="1400" dirty="0" smtClean="0"/>
              <a:t>oudu </a:t>
            </a:r>
            <a:r>
              <a:rPr lang="cs-CZ" sz="1400" dirty="0"/>
              <a:t>je novelou uloženo rozhodnout o žalobě ve lhůtě 90 </a:t>
            </a:r>
            <a:r>
              <a:rPr lang="cs-CZ" sz="1400" dirty="0" smtClean="0"/>
              <a:t>dnů, povinné rozhodování soudů o odkladném účinku i bez návrhu</a:t>
            </a:r>
          </a:p>
          <a:p>
            <a:r>
              <a:rPr lang="cs-CZ" sz="1400" dirty="0" smtClean="0"/>
              <a:t>Povinné </a:t>
            </a:r>
            <a:r>
              <a:rPr lang="cs-CZ" sz="1400" dirty="0"/>
              <a:t>ověřování obsahu stanovisek EIA vydaných před účinností </a:t>
            </a:r>
            <a:r>
              <a:rPr lang="cs-CZ" sz="1400" dirty="0" smtClean="0"/>
              <a:t>novely zákona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8490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274320" y="353881"/>
            <a:ext cx="8616894" cy="706426"/>
          </a:xfrm>
        </p:spPr>
        <p:txBody>
          <a:bodyPr lIns="90004" tIns="44997" rIns="90004" bIns="44997" anchor="t"/>
          <a:lstStyle/>
          <a:p>
            <a:pPr algn="ctr"/>
            <a:r>
              <a:rPr lang="cs-CZ" sz="2000" b="1" dirty="0"/>
              <a:t>ZÁSADNÍ ZMĚNY STAVEBNÍHO </a:t>
            </a:r>
            <a:r>
              <a:rPr lang="cs-CZ" sz="2000" b="1" dirty="0" smtClean="0"/>
              <a:t>ZÁKONA (SZ) </a:t>
            </a:r>
            <a:r>
              <a:rPr lang="cs-CZ" sz="2000" b="1" dirty="0"/>
              <a:t>NA ÚSEKU ÚZEMNÍHO PLÁNOVÁNÍ: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>
              <a:solidFill>
                <a:srgbClr val="13B5F4"/>
              </a:solidFill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63602" y="950976"/>
            <a:ext cx="8417884" cy="3564504"/>
          </a:xfrm>
        </p:spPr>
        <p:txBody>
          <a:bodyPr lIns="90004" tIns="44997" rIns="90004" bIns="44997">
            <a:normAutofit fontScale="25000" lnSpcReduction="20000"/>
          </a:bodyPr>
          <a:lstStyle/>
          <a:p>
            <a:pPr lvl="0"/>
            <a:r>
              <a:rPr lang="cs-CZ" sz="5600" b="1" u="sng" dirty="0"/>
              <a:t>zkrácení procesu pořizování změn a aktualizací územně plánovacích dokumentací (ÚPD) v případech, kdy nebudou vyžadovány varianty </a:t>
            </a:r>
            <a:r>
              <a:rPr lang="cs-CZ" sz="5600" b="1" u="sng" dirty="0" smtClean="0"/>
              <a:t>řešení </a:t>
            </a:r>
            <a:endParaRPr lang="cs-CZ" sz="5600" dirty="0"/>
          </a:p>
          <a:p>
            <a:pPr marL="0" indent="0">
              <a:buNone/>
            </a:pPr>
            <a:r>
              <a:rPr lang="cs-CZ" sz="5600" dirty="0" smtClean="0"/>
              <a:t>         tzn</a:t>
            </a:r>
            <a:r>
              <a:rPr lang="cs-CZ" sz="5600" dirty="0"/>
              <a:t>. na rozhodnutí o pořízení aktualizace nebo změny bude navazovat přímo zpracování návrhu (upouští </a:t>
            </a:r>
            <a:r>
              <a:rPr lang="cs-CZ" sz="5600" dirty="0" smtClean="0"/>
              <a:t>se</a:t>
            </a:r>
            <a:br>
              <a:rPr lang="cs-CZ" sz="5600" dirty="0" smtClean="0"/>
            </a:br>
            <a:r>
              <a:rPr lang="cs-CZ" sz="5600" dirty="0" smtClean="0"/>
              <a:t>         </a:t>
            </a:r>
            <a:r>
              <a:rPr lang="cs-CZ" sz="5600" dirty="0"/>
              <a:t>od zadání), v těchto případech </a:t>
            </a:r>
            <a:r>
              <a:rPr lang="cs-CZ" sz="5600" dirty="0" smtClean="0"/>
              <a:t>se </a:t>
            </a:r>
            <a:r>
              <a:rPr lang="cs-CZ" sz="5600" dirty="0"/>
              <a:t>dále navrhuje </a:t>
            </a:r>
            <a:r>
              <a:rPr lang="cs-CZ" sz="5600" b="1" dirty="0"/>
              <a:t>sloučit společné jednání a veřejné projednání</a:t>
            </a:r>
            <a:r>
              <a:rPr lang="cs-CZ" sz="5600" dirty="0"/>
              <a:t> návrhu změny 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dirty="0" smtClean="0"/>
              <a:t>         nebo </a:t>
            </a:r>
            <a:r>
              <a:rPr lang="cs-CZ" sz="5600" dirty="0"/>
              <a:t>aktualizace územně plánovací dokumentace </a:t>
            </a:r>
          </a:p>
          <a:p>
            <a:pPr marL="0" indent="0">
              <a:buNone/>
            </a:pPr>
            <a:r>
              <a:rPr lang="cs-CZ" sz="5600" dirty="0"/>
              <a:t> </a:t>
            </a:r>
          </a:p>
          <a:p>
            <a:pPr lvl="0"/>
            <a:r>
              <a:rPr lang="cs-CZ" sz="5600" dirty="0"/>
              <a:t>cyklus </a:t>
            </a:r>
            <a:r>
              <a:rPr lang="cs-CZ" sz="5600" b="1" u="sng" dirty="0"/>
              <a:t>úplných aktualizací územně analytických podkladů (ÚPP) bude prodloužen z 2 na 4 roky</a:t>
            </a:r>
            <a:br>
              <a:rPr lang="cs-CZ" sz="5600" b="1" u="sng" dirty="0"/>
            </a:br>
            <a:r>
              <a:rPr lang="cs-CZ" sz="5600" dirty="0"/>
              <a:t>ustanovení o průběžných aktualizacích doplňujících databáze při vzniku nových skutečností se nemění</a:t>
            </a:r>
          </a:p>
          <a:p>
            <a:pPr marL="0" indent="0">
              <a:buNone/>
            </a:pPr>
            <a:r>
              <a:rPr lang="cs-CZ" sz="5600" dirty="0"/>
              <a:t> </a:t>
            </a:r>
          </a:p>
          <a:p>
            <a:pPr lvl="0"/>
            <a:r>
              <a:rPr lang="cs-CZ" sz="5600" dirty="0"/>
              <a:t>možnost</a:t>
            </a:r>
            <a:r>
              <a:rPr lang="cs-CZ" sz="5600" b="1" dirty="0"/>
              <a:t> využití údajů o území a územně analytických podkladů pro veškeré činnosti veřejné správy </a:t>
            </a:r>
            <a:r>
              <a:rPr lang="cs-CZ" sz="5600" dirty="0"/>
              <a:t>(dosud omezeno na územní plánování) </a:t>
            </a:r>
          </a:p>
          <a:p>
            <a:pPr marL="0" indent="0" hangingPunct="0">
              <a:buNone/>
            </a:pPr>
            <a:r>
              <a:rPr lang="cs-CZ" sz="5600" dirty="0"/>
              <a:t> </a:t>
            </a:r>
          </a:p>
          <a:p>
            <a:pPr lvl="0"/>
            <a:r>
              <a:rPr lang="cs-CZ" sz="5600" b="1" dirty="0"/>
              <a:t>zkrácení lhůt pro podání návrhu na </a:t>
            </a:r>
            <a:r>
              <a:rPr lang="cs-CZ" sz="5600" b="1" u="sng" dirty="0"/>
              <a:t>přezkum opatření obecné povahy </a:t>
            </a:r>
            <a:r>
              <a:rPr lang="cs-CZ" sz="5600" b="1" dirty="0"/>
              <a:t>ze tří let na 1 rok</a:t>
            </a:r>
            <a:r>
              <a:rPr lang="cs-CZ" sz="5600" dirty="0"/>
              <a:t> ode dne nabytí jeho účinnosti (ve vztahu k správnímu řádu a  soudnímu řádu správnímu)</a:t>
            </a:r>
          </a:p>
          <a:p>
            <a:pPr marL="0" indent="0">
              <a:buNone/>
            </a:pPr>
            <a:r>
              <a:rPr lang="cs-CZ" sz="5600" dirty="0" smtClean="0"/>
              <a:t>         (</a:t>
            </a:r>
            <a:r>
              <a:rPr lang="cs-CZ" sz="5600" dirty="0"/>
              <a:t>dosavadní úprava u</a:t>
            </a:r>
            <a:r>
              <a:rPr lang="cs-CZ" sz="5600" u="sng" dirty="0"/>
              <a:t> územně plánovací dokumentace</a:t>
            </a:r>
            <a:r>
              <a:rPr lang="cs-CZ" sz="5600" dirty="0"/>
              <a:t> působí velkou nestabilitu a nejistotu v území a </a:t>
            </a:r>
            <a:r>
              <a:rPr lang="cs-CZ" sz="5600" dirty="0" smtClean="0"/>
              <a:t>zejména</a:t>
            </a:r>
            <a:br>
              <a:rPr lang="cs-CZ" sz="5600" dirty="0" smtClean="0"/>
            </a:br>
            <a:r>
              <a:rPr lang="cs-CZ" sz="5600" dirty="0" smtClean="0"/>
              <a:t>         komplikují přípravu </a:t>
            </a:r>
            <a:r>
              <a:rPr lang="cs-CZ" sz="5600" dirty="0"/>
              <a:t>území </a:t>
            </a:r>
            <a:r>
              <a:rPr lang="cs-CZ" sz="5600" dirty="0" smtClean="0"/>
              <a:t>pro </a:t>
            </a:r>
            <a:r>
              <a:rPr lang="cs-CZ" sz="5600" dirty="0"/>
              <a:t>výstavbu) </a:t>
            </a:r>
          </a:p>
          <a:p>
            <a:pPr marL="0" indent="0">
              <a:buNone/>
            </a:pPr>
            <a:r>
              <a:rPr lang="cs-CZ" sz="5600" dirty="0"/>
              <a:t> </a:t>
            </a:r>
          </a:p>
          <a:p>
            <a:pPr marL="0" lvl="0" indent="0">
              <a:spcBef>
                <a:spcPts val="480"/>
              </a:spcBef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5686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63602" y="353881"/>
            <a:ext cx="8417884" cy="1014203"/>
          </a:xfrm>
        </p:spPr>
        <p:txBody>
          <a:bodyPr lIns="90004" tIns="44997" rIns="90004" bIns="44997" anchor="t"/>
          <a:lstStyle/>
          <a:p>
            <a:pPr lvl="0" algn="ctr"/>
            <a:r>
              <a:rPr lang="cs-CZ" sz="2000" b="1" dirty="0"/>
              <a:t>ZÁSADNÍ ZMĚNY STAVEBNÍHO ZÁKONA (SZ) NA ÚSEKU ÚZEMNÍHO PLÁNOVÁNÍ: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>
              <a:solidFill>
                <a:srgbClr val="13B5F4"/>
              </a:solidFill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05354" y="1051560"/>
            <a:ext cx="8417884" cy="3282192"/>
          </a:xfrm>
        </p:spPr>
        <p:txBody>
          <a:bodyPr lIns="90004" tIns="44997" rIns="90004" bIns="44997">
            <a:normAutofit/>
          </a:bodyPr>
          <a:lstStyle/>
          <a:p>
            <a:endParaRPr lang="cs-CZ" sz="1400" b="1" dirty="0" smtClean="0"/>
          </a:p>
          <a:p>
            <a:r>
              <a:rPr lang="cs-CZ" sz="1400" b="1" dirty="0" smtClean="0"/>
              <a:t>soulad </a:t>
            </a:r>
            <a:r>
              <a:rPr lang="cs-CZ" sz="1400" b="1" dirty="0"/>
              <a:t>s územně plánovací dokumentací a záměry územního plánování, stejně jako naplňování cílů a úkolů územního plánování a koordinace využití</a:t>
            </a:r>
            <a:r>
              <a:rPr lang="cs-CZ" sz="1400" dirty="0"/>
              <a:t> území budou v  navazujících řízeních, v rámci kterých budou posuzovány záměry na provedení změn v území, zajišťovány formou </a:t>
            </a:r>
            <a:r>
              <a:rPr lang="cs-CZ" sz="1400" b="1" dirty="0"/>
              <a:t>závazných stanovisek úřadu územního plánování nebo krajského úřadu</a:t>
            </a:r>
            <a:endParaRPr lang="cs-CZ" sz="1400" dirty="0"/>
          </a:p>
          <a:p>
            <a:pPr marL="0" lvl="0" indent="0">
              <a:buNone/>
            </a:pPr>
            <a:endParaRPr lang="cs-CZ" sz="900" b="1" dirty="0" smtClean="0"/>
          </a:p>
          <a:p>
            <a:pPr lvl="0"/>
            <a:r>
              <a:rPr lang="cs-CZ" sz="1400" b="1" dirty="0" smtClean="0"/>
              <a:t>účinnost</a:t>
            </a:r>
            <a:r>
              <a:rPr lang="cs-CZ" sz="1400" dirty="0" smtClean="0"/>
              <a:t> </a:t>
            </a:r>
            <a:r>
              <a:rPr lang="cs-CZ" sz="1400" dirty="0"/>
              <a:t>aktualizace a změny územně plánovací dokumentace</a:t>
            </a:r>
            <a:r>
              <a:rPr lang="cs-CZ" sz="1400" b="1" dirty="0"/>
              <a:t> bude </a:t>
            </a:r>
            <a:r>
              <a:rPr lang="cs-CZ" sz="1400" b="1" dirty="0" smtClean="0"/>
              <a:t>podmíněna </a:t>
            </a:r>
            <a:r>
              <a:rPr lang="cs-CZ" sz="1400" b="1" dirty="0"/>
              <a:t>zveřejněním </a:t>
            </a:r>
            <a:r>
              <a:rPr lang="cs-CZ" sz="1400" dirty="0"/>
              <a:t>právního stavu této dokumentace po aktualizaci nebo změně z důvodu odstranění pochybností o aktuálním znění platné územně plánovací </a:t>
            </a:r>
            <a:r>
              <a:rPr lang="cs-CZ" sz="1400" dirty="0" smtClean="0"/>
              <a:t>dokumentace</a:t>
            </a:r>
          </a:p>
          <a:p>
            <a:pPr marL="0" lvl="0" indent="0">
              <a:buNone/>
            </a:pPr>
            <a:endParaRPr lang="cs-CZ" sz="900" dirty="0"/>
          </a:p>
          <a:p>
            <a:pPr lvl="0"/>
            <a:r>
              <a:rPr lang="cs-CZ" sz="1400" b="1" dirty="0"/>
              <a:t>územní studii </a:t>
            </a:r>
            <a:r>
              <a:rPr lang="cs-CZ" sz="1400" dirty="0"/>
              <a:t>bude smět nechat zpracovat i </a:t>
            </a:r>
            <a:r>
              <a:rPr lang="cs-CZ" sz="1400" b="1" dirty="0"/>
              <a:t>žadatel/investor</a:t>
            </a:r>
            <a:r>
              <a:rPr lang="cs-CZ" sz="1400" dirty="0"/>
              <a:t>, a to z důvodu urychlení přípravy území pro realizaci záměru na provedení změny v </a:t>
            </a:r>
            <a:r>
              <a:rPr lang="cs-CZ" sz="1400" dirty="0" smtClean="0"/>
              <a:t>území</a:t>
            </a:r>
            <a:endParaRPr lang="cs-CZ" sz="1400" dirty="0"/>
          </a:p>
          <a:p>
            <a:pPr marL="0" indent="0">
              <a:buNone/>
            </a:pPr>
            <a:endParaRPr lang="cs-CZ" sz="900" dirty="0"/>
          </a:p>
          <a:p>
            <a:pPr lvl="0"/>
            <a:r>
              <a:rPr lang="cs-CZ" sz="1400" dirty="0"/>
              <a:t>d</a:t>
            </a:r>
            <a:r>
              <a:rPr lang="cs-CZ" sz="1400" b="1" dirty="0"/>
              <a:t>okumenty územního plánování budou povinně zveřejňovány na internetu</a:t>
            </a:r>
            <a:endParaRPr lang="cs-CZ" sz="1400" dirty="0"/>
          </a:p>
          <a:p>
            <a:pPr marL="0" lvl="1" indent="0">
              <a:spcBef>
                <a:spcPts val="480"/>
              </a:spcBef>
              <a:spcAft>
                <a:spcPts val="1415"/>
              </a:spcAft>
              <a:buSzPts val="2741"/>
              <a:buNone/>
            </a:pPr>
            <a:endParaRPr lang="cs-CZ" sz="2000" dirty="0">
              <a:solidFill>
                <a:srgbClr val="004B8D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0438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63602" y="353881"/>
            <a:ext cx="8417884" cy="1014203"/>
          </a:xfrm>
        </p:spPr>
        <p:txBody>
          <a:bodyPr lIns="90004" tIns="44997" rIns="90004" bIns="44997" anchor="t"/>
          <a:lstStyle/>
          <a:p>
            <a:pPr algn="ctr"/>
            <a:r>
              <a:rPr lang="cs-CZ" sz="2000" b="1" dirty="0"/>
              <a:t>ZÁSADNÍ ZMĚNY STAVEBNÍHO </a:t>
            </a:r>
            <a:r>
              <a:rPr lang="cs-CZ" sz="2000" b="1" dirty="0" smtClean="0"/>
              <a:t>ZÁKONA (SZ) </a:t>
            </a:r>
            <a:r>
              <a:rPr lang="cs-CZ" sz="2000" b="1" dirty="0"/>
              <a:t>NA ÚSEKU ÚZEMNÍHO ROZHODOVÁNÍ A STAVEBNÍHO </a:t>
            </a:r>
            <a:r>
              <a:rPr lang="cs-CZ" sz="2000" b="1" dirty="0" smtClean="0"/>
              <a:t>ŘÁDU: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>
              <a:solidFill>
                <a:srgbClr val="13B5F4"/>
              </a:solidFill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258931" y="1470954"/>
            <a:ext cx="8522555" cy="2918166"/>
          </a:xfrm>
        </p:spPr>
        <p:txBody>
          <a:bodyPr lIns="90004" tIns="44997" rIns="90004" bIns="44997">
            <a:normAutofit fontScale="85000" lnSpcReduction="20000"/>
          </a:bodyPr>
          <a:lstStyle/>
          <a:p>
            <a:pPr lvl="0"/>
            <a:r>
              <a:rPr lang="cs-CZ" sz="1400" dirty="0" smtClean="0"/>
              <a:t>Bylo navrhováno </a:t>
            </a:r>
            <a:r>
              <a:rPr lang="cs-CZ" sz="1400" b="1" u="sng" dirty="0" smtClean="0"/>
              <a:t>zavedení koordinovaného </a:t>
            </a:r>
            <a:r>
              <a:rPr lang="cs-CZ" sz="1400" b="1" u="sng" dirty="0"/>
              <a:t>řízení </a:t>
            </a:r>
            <a:r>
              <a:rPr lang="cs-CZ" sz="1400" b="1" u="sng" dirty="0" smtClean="0"/>
              <a:t>(původně JPŘ) </a:t>
            </a:r>
            <a:r>
              <a:rPr lang="cs-CZ" sz="1400" dirty="0" smtClean="0"/>
              <a:t>s</a:t>
            </a:r>
            <a:r>
              <a:rPr lang="cs-CZ" sz="1400" dirty="0"/>
              <a:t> vydáním koordinovaného povolení </a:t>
            </a:r>
            <a:r>
              <a:rPr lang="cs-CZ" sz="1400" dirty="0" smtClean="0"/>
              <a:t>(povolení opravňující k realizaci záměru), které v sobě mělo zahrnovat dnešní územní a stavební řízení vč. procesu EIA </a:t>
            </a:r>
          </a:p>
          <a:p>
            <a:pPr lvl="0"/>
            <a:endParaRPr lang="cs-CZ" sz="1400" dirty="0" smtClean="0"/>
          </a:p>
          <a:p>
            <a:pPr lvl="0"/>
            <a:r>
              <a:rPr lang="cs-CZ" sz="1400" dirty="0" smtClean="0"/>
              <a:t>Změna po LRV – </a:t>
            </a:r>
            <a:r>
              <a:rPr lang="cs-CZ" sz="1400" b="1" u="sng" dirty="0" smtClean="0"/>
              <a:t>společné řízení,</a:t>
            </a:r>
            <a:r>
              <a:rPr lang="cs-CZ" sz="1400" dirty="0" smtClean="0"/>
              <a:t> možnost integrace procesu EIA</a:t>
            </a:r>
          </a:p>
          <a:p>
            <a:pPr lvl="1"/>
            <a:r>
              <a:rPr lang="cs-CZ" sz="1400" dirty="0" smtClean="0"/>
              <a:t>je možno vést pro jednotlivé </a:t>
            </a:r>
            <a:r>
              <a:rPr lang="cs-CZ" sz="1400" dirty="0"/>
              <a:t>stavby i pro soubor staveb </a:t>
            </a:r>
            <a:r>
              <a:rPr lang="cs-CZ" sz="1400" dirty="0" smtClean="0"/>
              <a:t>(stavby v působnosti obecných stavebních úřadů, vybrané speciální stavby a vybrané energetické stavby);</a:t>
            </a:r>
            <a:endParaRPr lang="cs-CZ" sz="1400" dirty="0"/>
          </a:p>
          <a:p>
            <a:pPr lvl="2"/>
            <a:r>
              <a:rPr lang="cs-CZ" sz="1400" dirty="0" smtClean="0"/>
              <a:t>k</a:t>
            </a:r>
            <a:r>
              <a:rPr lang="cs-CZ" sz="1400" dirty="0"/>
              <a:t> vedení </a:t>
            </a:r>
            <a:r>
              <a:rPr lang="cs-CZ" sz="1400" dirty="0" smtClean="0"/>
              <a:t>společného řízení </a:t>
            </a:r>
            <a:r>
              <a:rPr lang="cs-CZ" sz="1400" dirty="0"/>
              <a:t>bude příslušný u obecných staveb obecný stavební </a:t>
            </a:r>
            <a:r>
              <a:rPr lang="cs-CZ" sz="1400" dirty="0" smtClean="0"/>
              <a:t>úřad, u </a:t>
            </a:r>
            <a:r>
              <a:rPr lang="cs-CZ" sz="1400" dirty="0"/>
              <a:t>vybraných </a:t>
            </a:r>
            <a:r>
              <a:rPr lang="cs-CZ" sz="1400" dirty="0" smtClean="0"/>
              <a:t>speciálních staveb speciální stavební úřad, u vybraných energetických staveb Ministerstvo průmyslu a obchodu, </a:t>
            </a:r>
          </a:p>
          <a:p>
            <a:pPr lvl="2"/>
            <a:r>
              <a:rPr lang="cs-CZ" sz="1400" dirty="0" smtClean="0"/>
              <a:t>v případě souboru staveb povede společné řízení úřad příslušný k povolení stavby hlavní</a:t>
            </a:r>
          </a:p>
          <a:p>
            <a:pPr lvl="2"/>
            <a:r>
              <a:rPr lang="cs-CZ" sz="1400" dirty="0" smtClean="0"/>
              <a:t>zahrnutí vodních děl do společného řízení řešeno variantně, o výběru varianty rozhodovala</a:t>
            </a:r>
          </a:p>
          <a:p>
            <a:pPr marL="720725" lvl="2" indent="0">
              <a:buNone/>
            </a:pPr>
            <a:endParaRPr lang="cs-CZ" sz="1400" dirty="0" smtClean="0"/>
          </a:p>
          <a:p>
            <a:pPr lvl="0"/>
            <a:r>
              <a:rPr lang="cs-CZ" sz="1400" b="1" u="sng" dirty="0"/>
              <a:t>I</a:t>
            </a:r>
            <a:r>
              <a:rPr lang="cs-CZ" sz="1400" b="1" u="sng" dirty="0" smtClean="0"/>
              <a:t>ntegrace </a:t>
            </a:r>
            <a:r>
              <a:rPr lang="cs-CZ" sz="1400" b="1" u="sng" dirty="0"/>
              <a:t>procesu posuzování vlivů</a:t>
            </a:r>
            <a:r>
              <a:rPr lang="cs-CZ" sz="1400" dirty="0"/>
              <a:t> na životní </a:t>
            </a:r>
            <a:r>
              <a:rPr lang="cs-CZ" sz="1400" dirty="0" smtClean="0"/>
              <a:t>prostředí – po LRV možnost nikoli povinnost integrace procesu EIA do společného řízení</a:t>
            </a:r>
            <a:endParaRPr lang="cs-CZ" sz="1400" dirty="0"/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b="1" u="sng" dirty="0" smtClean="0"/>
              <a:t>Znovuzavedení </a:t>
            </a:r>
            <a:r>
              <a:rPr lang="cs-CZ" sz="1400" b="1" u="sng" dirty="0"/>
              <a:t>kolaudačního řízen</a:t>
            </a:r>
            <a:r>
              <a:rPr lang="cs-CZ" sz="1400" b="1" dirty="0"/>
              <a:t>í </a:t>
            </a:r>
            <a:r>
              <a:rPr lang="cs-CZ" sz="1400" dirty="0"/>
              <a:t>v případech, kdy nebude možné vydat kolaudační </a:t>
            </a:r>
            <a:r>
              <a:rPr lang="cs-CZ" sz="1400" dirty="0" smtClean="0"/>
              <a:t>souhlas tzv. „překlopení“ do kolaudačního řízení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264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63602" y="353881"/>
            <a:ext cx="8417884" cy="1014203"/>
          </a:xfrm>
        </p:spPr>
        <p:txBody>
          <a:bodyPr lIns="90004" tIns="44997" rIns="90004" bIns="44997" anchor="t"/>
          <a:lstStyle/>
          <a:p>
            <a:pPr algn="ctr"/>
            <a:r>
              <a:rPr lang="cs-CZ" sz="2000" b="1" dirty="0"/>
              <a:t>ZÁSADNÍ ZMĚNY STAVEBNÍHO </a:t>
            </a:r>
            <a:r>
              <a:rPr lang="cs-CZ" sz="2000" b="1" dirty="0" smtClean="0"/>
              <a:t>ZÁKONA (SZ) </a:t>
            </a:r>
            <a:r>
              <a:rPr lang="cs-CZ" sz="2000" b="1" dirty="0"/>
              <a:t>NA ÚSEKU ÚZEMNÍHO ROZHODOVÁNÍ A STAVEBNÍHO </a:t>
            </a:r>
            <a:r>
              <a:rPr lang="cs-CZ" sz="2000" b="1" dirty="0" smtClean="0"/>
              <a:t>ŘÁDU: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>
              <a:solidFill>
                <a:srgbClr val="13B5F4"/>
              </a:solidFill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258931" y="1470954"/>
            <a:ext cx="8522555" cy="2918166"/>
          </a:xfrm>
        </p:spPr>
        <p:txBody>
          <a:bodyPr lIns="90004" tIns="44997" rIns="90004" bIns="44997"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b="1" u="sng" dirty="0" smtClean="0"/>
              <a:t>Zahrnutí vodních děl do společného řízení: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VAR </a:t>
            </a:r>
            <a:r>
              <a:rPr lang="cs-CZ" dirty="0"/>
              <a:t>I. - vodní díla, která jsou v souboru staveb stavbou vedlejší a vyžadují povolení k nakládání s vodami, jsou vyloučena ze společného řízení.</a:t>
            </a:r>
            <a:endParaRPr lang="cs-CZ" sz="2800" dirty="0"/>
          </a:p>
          <a:p>
            <a:pPr lvl="0"/>
            <a:r>
              <a:rPr lang="cs-CZ" dirty="0"/>
              <a:t>VAR II. - vodní díla lze zahrnout do společného řízení s tím, že povolení k nakládání s vodami bude nutné obstarat předem a bude dokládáno k žádosti o společné povolení. </a:t>
            </a:r>
            <a:endParaRPr lang="cs-CZ" sz="2800" dirty="0"/>
          </a:p>
          <a:p>
            <a:pPr lvl="0"/>
            <a:r>
              <a:rPr lang="cs-CZ" dirty="0"/>
              <a:t>VAR III. - povolení k nakládání s vodami bude možno obstarat v průběhu společného řízení s tím, že společné povolení bude vykonatelné nejdříve ode dne nabytí právní moci povolení k nakládání s vodami. </a:t>
            </a:r>
            <a:endParaRPr lang="cs-CZ" sz="2800" dirty="0"/>
          </a:p>
          <a:p>
            <a:pPr lvl="0"/>
            <a:r>
              <a:rPr lang="cs-CZ" dirty="0"/>
              <a:t>VAR IV. – vodní díla lze zahrnout do společného řízení s tím, že povolení k nakládání s vodami bude vydávat vodoprávní úřad formou závazného stanoviska. Následné změny podmínek společného povolení vztahujících se k povolení k nakládání s vodami bude provádět vodoprávní úřad, přičemž v tomto řízení bude stavební úřad, který společné povolení vydal, mít postavení dotčeného </a:t>
            </a:r>
            <a:r>
              <a:rPr lang="cs-CZ" dirty="0" smtClean="0"/>
              <a:t>orgánu. </a:t>
            </a:r>
            <a:endParaRPr lang="cs-CZ" sz="2800" dirty="0"/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b="1" dirty="0" smtClean="0"/>
              <a:t>Vládou </a:t>
            </a:r>
            <a:r>
              <a:rPr lang="cs-CZ" b="1" dirty="0"/>
              <a:t>přijata VAR II</a:t>
            </a:r>
          </a:p>
          <a:p>
            <a:pPr marL="0" lv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5869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63602" y="353881"/>
            <a:ext cx="8417884" cy="706426"/>
          </a:xfrm>
        </p:spPr>
        <p:txBody>
          <a:bodyPr lIns="90004" tIns="44997" rIns="90004" bIns="44997" anchor="t"/>
          <a:lstStyle/>
          <a:p>
            <a:pPr algn="ctr"/>
            <a:r>
              <a:rPr lang="cs-CZ" sz="2000" b="1" dirty="0"/>
              <a:t>ZÁSADNÍ ZMĚNY </a:t>
            </a:r>
            <a:r>
              <a:rPr lang="cs-CZ" sz="2000" b="1" cap="all" dirty="0"/>
              <a:t>v oblasti posuzování vlivů na životní prostředí</a:t>
            </a:r>
            <a:r>
              <a:rPr lang="cs-CZ" sz="2000" b="1" dirty="0"/>
              <a:t>:</a:t>
            </a:r>
            <a:br>
              <a:rPr lang="cs-CZ" sz="2000" b="1" dirty="0"/>
            </a:br>
            <a:endParaRPr lang="cs-CZ" sz="2000" b="1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258931" y="1470954"/>
            <a:ext cx="8522555" cy="2918166"/>
          </a:xfrm>
        </p:spPr>
        <p:txBody>
          <a:bodyPr lIns="90004" tIns="44997" rIns="90004" bIns="44997">
            <a:normAutofit/>
          </a:bodyPr>
          <a:lstStyle/>
          <a:p>
            <a:pPr lvl="0"/>
            <a:r>
              <a:rPr lang="cs-CZ" sz="1400" b="1" u="sng" dirty="0" smtClean="0"/>
              <a:t>integrace procesu posuzování vlivů na životní prostředí </a:t>
            </a:r>
            <a:r>
              <a:rPr lang="cs-CZ" sz="1400" dirty="0" smtClean="0"/>
              <a:t>(možnost nikoli povinnost)</a:t>
            </a:r>
            <a:endParaRPr lang="cs-CZ" sz="1400" b="1" u="sng" dirty="0" smtClean="0"/>
          </a:p>
          <a:p>
            <a:pPr lvl="1"/>
            <a:r>
              <a:rPr lang="cs-CZ" sz="1400" dirty="0" smtClean="0"/>
              <a:t>závazné stanovisko k posouzení vlivů záměru na životní řízení bude vydáváno v rámci společného řízení popř. v rámci územního řízení beze změny působnosti správních orgánů</a:t>
            </a:r>
          </a:p>
          <a:p>
            <a:pPr lvl="1"/>
            <a:r>
              <a:rPr lang="cs-CZ" sz="1400" dirty="0"/>
              <a:t>s</a:t>
            </a:r>
            <a:r>
              <a:rPr lang="cs-CZ" sz="1400" dirty="0" smtClean="0"/>
              <a:t>polečnému řízení předchází zjišťovací řízení</a:t>
            </a:r>
          </a:p>
          <a:p>
            <a:pPr lvl="2"/>
            <a:r>
              <a:rPr lang="cs-CZ" sz="1400" dirty="0" smtClean="0"/>
              <a:t>možnost předložit přímo dokumentaci zůstává zachována pro případy, kde není povinnost posuzovat variantní řešení</a:t>
            </a:r>
          </a:p>
          <a:p>
            <a:pPr lvl="1"/>
            <a:r>
              <a:rPr lang="cs-CZ" sz="1400" dirty="0" smtClean="0"/>
              <a:t>oponentní posudek EIA nebude projednáván</a:t>
            </a:r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sz="1400" b="1" u="sng" dirty="0" smtClean="0"/>
              <a:t>stavební řízení </a:t>
            </a:r>
            <a:r>
              <a:rPr lang="cs-CZ" sz="1400" dirty="0" smtClean="0"/>
              <a:t>pro záměry vyžadující posouzení vlivů na životní prostředí zůstává navazujícím řízením ve smyslu „</a:t>
            </a:r>
            <a:r>
              <a:rPr lang="cs-CZ" sz="1400" dirty="0" err="1" smtClean="0"/>
              <a:t>infringementové</a:t>
            </a:r>
            <a:r>
              <a:rPr lang="cs-CZ" sz="1400" dirty="0" smtClean="0"/>
              <a:t>“ novely EIA  </a:t>
            </a:r>
          </a:p>
          <a:p>
            <a:pPr marL="0" lvl="0" indent="0">
              <a:buNone/>
            </a:pPr>
            <a:endParaRPr lang="cs-CZ" sz="1400" dirty="0" smtClean="0"/>
          </a:p>
          <a:p>
            <a:pPr marL="0" lvl="0" indent="0">
              <a:buNone/>
            </a:pPr>
            <a:endParaRPr lang="cs-CZ" sz="1400" dirty="0" smtClean="0"/>
          </a:p>
          <a:p>
            <a:pPr marL="0" lv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37657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modrá B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B s číslováním</Template>
  <TotalTime>2633</TotalTime>
  <Words>710</Words>
  <Application>Microsoft Office PowerPoint</Application>
  <PresentationFormat>Předvádění na obrazovce (16:9)</PresentationFormat>
  <Paragraphs>133</Paragraphs>
  <Slides>15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Microsoft YaHei</vt:lpstr>
      <vt:lpstr>Arial</vt:lpstr>
      <vt:lpstr>Calibri</vt:lpstr>
      <vt:lpstr>Lucida Sans Unicode</vt:lpstr>
      <vt:lpstr>Mangal</vt:lpstr>
      <vt:lpstr>Tahoma</vt:lpstr>
      <vt:lpstr>Times New Roman</vt:lpstr>
      <vt:lpstr>Wingdings</vt:lpstr>
      <vt:lpstr>Prezentace modrá B</vt:lpstr>
      <vt:lpstr>Prezentace aplikace PowerPoint</vt:lpstr>
      <vt:lpstr>NÁVRH ZÁKONA, KTERÝM SE MĚNÍ STAVEBNÍ ZÁKON A DALŠÍ SOUVISEJÍCÍ právní předpisy </vt:lpstr>
      <vt:lpstr>HLAVNÍ CÍL NOVELY STAVEBNÍHO ZÁKONA:</vt:lpstr>
      <vt:lpstr> Změny v zákoně EIA provedené předchozí novelou č. 39/2015 Sb.  (zjednání nápravy nesouladu s unijním právem):</vt:lpstr>
      <vt:lpstr>ZÁSADNÍ ZMĚNY STAVEBNÍHO ZÁKONA (SZ) NA ÚSEKU ÚZEMNÍHO PLÁNOVÁNÍ: </vt:lpstr>
      <vt:lpstr>ZÁSADNÍ ZMĚNY STAVEBNÍHO ZÁKONA (SZ) NA ÚSEKU ÚZEMNÍHO PLÁNOVÁNÍ: </vt:lpstr>
      <vt:lpstr>ZÁSADNÍ ZMĚNY STAVEBNÍHO ZÁKONA (SZ) NA ÚSEKU ÚZEMNÍHO ROZHODOVÁNÍ A STAVEBNÍHO ŘÁDU: </vt:lpstr>
      <vt:lpstr>ZÁSADNÍ ZMĚNY STAVEBNÍHO ZÁKONA (SZ) NA ÚSEKU ÚZEMNÍHO ROZHODOVÁNÍ A STAVEBNÍHO ŘÁDU: </vt:lpstr>
      <vt:lpstr>ZÁSADNÍ ZMĚNY v oblasti posuzování vlivů na životní prostředí: </vt:lpstr>
      <vt:lpstr>Pozitiva a negativa novely stavebního zákona a souvisejících předpisů</vt:lpstr>
      <vt:lpstr>ZMĚNA ZÁKONA č. 416/2009 Sb. O URYCHLENÍ VÝSTAVBY  DOPRAVNÍ, VODNÍ A ENERGETICKÉ INFRASTRUKTURY (ZUV)</vt:lpstr>
      <vt:lpstr>ZMĚNA ZÁKONA č. 416/2009 Sb. O URYCHLENÍ VÝSTAVBY  DOPRAVNÍ, VODNÍ A ENERGETICKÉ INFRASTRUKTURY (ZUV)</vt:lpstr>
      <vt:lpstr>ZMĚNA ZÁKONA č. 416/2009 Sb. O URYCHLENÍ VÝSTAVBY  DOPRAVNÍ, VODNÍ A ENERGETICKÉ INFRASTRUKTURY (ZUV)</vt:lpstr>
      <vt:lpstr>NÁVRH ZÁKONA BYL VLÁDĚ PŘEDLOŽEN S ROZPORY  </vt:lpstr>
      <vt:lpstr>Děkuji za pozornost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Petrů Romana</dc:creator>
  <cp:lastModifiedBy>Fialová Zdeňka</cp:lastModifiedBy>
  <cp:revision>106</cp:revision>
  <cp:lastPrinted>2016-04-15T11:24:30Z</cp:lastPrinted>
  <dcterms:created xsi:type="dcterms:W3CDTF">2015-09-15T12:00:10Z</dcterms:created>
  <dcterms:modified xsi:type="dcterms:W3CDTF">2016-10-05T14:12:19Z</dcterms:modified>
</cp:coreProperties>
</file>